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68" r:id="rId18"/>
    <p:sldId id="275" r:id="rId19"/>
    <p:sldId id="274" r:id="rId20"/>
    <p:sldId id="277" r:id="rId21"/>
    <p:sldId id="273"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6" autoAdjust="0"/>
    <p:restoredTop sz="94660"/>
  </p:normalViewPr>
  <p:slideViewPr>
    <p:cSldViewPr snapToGrid="0">
      <p:cViewPr varScale="1">
        <p:scale>
          <a:sx n="63" d="100"/>
          <a:sy n="63" d="100"/>
        </p:scale>
        <p:origin x="78" y="90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208C10-9E51-8C40-B60A-71CF9BCFB99F}" type="datetimeFigureOut">
              <a:rPr lang="en-US" smtClean="0"/>
              <a:t>6/17/2016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A11D30-291F-8545-82B3-E0444AFAB00A}" type="slidenum">
              <a:rPr lang="en-US" smtClean="0"/>
              <a:t>‹#›</a:t>
            </a:fld>
            <a:endParaRPr lang="en-US"/>
          </a:p>
        </p:txBody>
      </p:sp>
    </p:spTree>
    <p:extLst>
      <p:ext uri="{BB962C8B-B14F-4D97-AF65-F5344CB8AC3E}">
        <p14:creationId xmlns:p14="http://schemas.microsoft.com/office/powerpoint/2010/main" val="183009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98" name="Text Box 2"/>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85725" indent="-85725" eaLnBrk="1">
              <a:lnSpc>
                <a:spcPct val="93000"/>
              </a:lnSpc>
              <a:spcBef>
                <a:spcPct val="0"/>
              </a:spcBef>
              <a:buSzPct val="45000"/>
              <a:buFont typeface="Wingdings" charset="2"/>
              <a:buNone/>
              <a:tabLst>
                <a:tab pos="723900" algn="l"/>
                <a:tab pos="1447800" algn="l"/>
                <a:tab pos="2171700" algn="l"/>
                <a:tab pos="2895600" algn="l"/>
                <a:tab pos="3619500" algn="l"/>
                <a:tab pos="4343400" algn="l"/>
                <a:tab pos="5067300" algn="l"/>
              </a:tabLst>
            </a:pPr>
            <a:r>
              <a:rPr lang="en-GB" altLang="en-US">
                <a:latin typeface="Arial" charset="0"/>
                <a:ea typeface="msgothic" charset="-128"/>
                <a:cs typeface="msgothic" charset="-128"/>
              </a:rPr>
              <a:t>Development and functional characterization of the engineered Ag43-mediated Aly secretion system (N455+tSM0524 Aly) in </a:t>
            </a:r>
            <a:r>
              <a:rPr lang="en-GB" altLang="en-US" i="1">
                <a:latin typeface="Arial" charset="0"/>
                <a:ea typeface="msgothic" charset="-128"/>
                <a:cs typeface="msgothic" charset="-128"/>
              </a:rPr>
              <a:t>E. coli</a:t>
            </a:r>
            <a:r>
              <a:rPr lang="en-GB" altLang="en-US">
                <a:latin typeface="Arial" charset="0"/>
                <a:ea typeface="msgothic" charset="-128"/>
                <a:cs typeface="msgothic" charset="-128"/>
              </a:rPr>
              <a:t> ATCC8739. (</a:t>
            </a:r>
            <a:r>
              <a:rPr lang="en-GB" altLang="en-US" sz="1400" b="1">
                <a:latin typeface="Arial" charset="0"/>
                <a:ea typeface="msgothic" charset="-128"/>
                <a:cs typeface="msgothic" charset="-128"/>
              </a:rPr>
              <a:t>A</a:t>
            </a:r>
            <a:r>
              <a:rPr lang="en-GB" altLang="en-US">
                <a:latin typeface="Arial" charset="0"/>
                <a:ea typeface="msgothic" charset="-128"/>
                <a:cs typeface="msgothic" charset="-128"/>
              </a:rPr>
              <a:t>) Design and construction of N455+tSM0524 Aly derived from Ag43. The wild-type Ag43 matures into α (the passenger) and β (the carrier) subunits; the former remains attached to the cell surface through noncovalent interaction with the latter (left). In the engineered Ag43 system, the Aly-fused passenger subunit is detached from the cell surface and released into the medium because of the described design specifications (right). </a:t>
            </a:r>
            <a:r>
              <a:rPr lang="en-GB" altLang="en-US" i="1">
                <a:latin typeface="Arial" charset="0"/>
                <a:ea typeface="msgothic" charset="-128"/>
                <a:cs typeface="msgothic" charset="-128"/>
              </a:rPr>
              <a:t>E. coli</a:t>
            </a:r>
            <a:r>
              <a:rPr lang="en-GB" altLang="en-US">
                <a:latin typeface="Arial" charset="0"/>
                <a:ea typeface="msgothic" charset="-128"/>
                <a:cs typeface="msgothic" charset="-128"/>
              </a:rPr>
              <a:t> strain ATCC8739 overexpressing the engineered secretable Aly system (N455+tSM0524) was grown in Luria-Bertani (LB) medium for 48 hours. (</a:t>
            </a:r>
            <a:r>
              <a:rPr lang="en-GB" altLang="en-US" sz="1400" b="1">
                <a:latin typeface="Arial" charset="0"/>
                <a:ea typeface="msgothic" charset="-128"/>
                <a:cs typeface="msgothic" charset="-128"/>
              </a:rPr>
              <a:t>B</a:t>
            </a:r>
            <a:r>
              <a:rPr lang="en-GB" altLang="en-US">
                <a:latin typeface="Arial" charset="0"/>
                <a:ea typeface="msgothic" charset="-128"/>
                <a:cs typeface="msgothic" charset="-128"/>
              </a:rPr>
              <a:t>) Time-course profile of the Aly activity of the cell culture monitored over 48 hours. (</a:t>
            </a:r>
            <a:r>
              <a:rPr lang="en-GB" altLang="en-US" sz="1400" b="1">
                <a:latin typeface="Arial" charset="0"/>
                <a:ea typeface="msgothic" charset="-128"/>
                <a:cs typeface="msgothic" charset="-128"/>
              </a:rPr>
              <a:t>C</a:t>
            </a:r>
            <a:r>
              <a:rPr lang="en-GB" altLang="en-US">
                <a:latin typeface="Arial" charset="0"/>
                <a:ea typeface="msgothic" charset="-128"/>
                <a:cs typeface="msgothic" charset="-128"/>
              </a:rPr>
              <a:t>) Growth curve over 48 hours. (</a:t>
            </a:r>
            <a:r>
              <a:rPr lang="en-GB" altLang="en-US" sz="1400" b="1">
                <a:latin typeface="Arial" charset="0"/>
                <a:ea typeface="msgothic" charset="-128"/>
                <a:cs typeface="msgothic" charset="-128"/>
              </a:rPr>
              <a:t>D</a:t>
            </a:r>
            <a:r>
              <a:rPr lang="en-GB" altLang="en-US">
                <a:latin typeface="Arial" charset="0"/>
                <a:ea typeface="msgothic" charset="-128"/>
                <a:cs typeface="msgothic" charset="-128"/>
              </a:rPr>
              <a:t>) Distribution profile of the Aly activities in whole-cell culture, supernatant, whole-cell pellet, and cell lysate samples prepared from the 24-hour cell culture. SD of the triplicate measurements is shown in error bars.</a:t>
            </a:r>
          </a:p>
        </p:txBody>
      </p:sp>
    </p:spTree>
    <p:extLst>
      <p:ext uri="{BB962C8B-B14F-4D97-AF65-F5344CB8AC3E}">
        <p14:creationId xmlns:p14="http://schemas.microsoft.com/office/powerpoint/2010/main" val="1570574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98" name="Text Box 2"/>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85725" indent="-85725" eaLnBrk="1">
              <a:lnSpc>
                <a:spcPct val="93000"/>
              </a:lnSpc>
              <a:spcBef>
                <a:spcPct val="0"/>
              </a:spcBef>
              <a:buSzPct val="45000"/>
              <a:buFont typeface="Wingdings" charset="2"/>
              <a:buNone/>
              <a:tabLst>
                <a:tab pos="723900" algn="l"/>
                <a:tab pos="1447800" algn="l"/>
                <a:tab pos="2171700" algn="l"/>
                <a:tab pos="2895600" algn="l"/>
                <a:tab pos="3619500" algn="l"/>
                <a:tab pos="4343400" algn="l"/>
                <a:tab pos="5067300" algn="l"/>
              </a:tabLst>
            </a:pPr>
            <a:r>
              <a:rPr lang="en-GB" altLang="en-US">
                <a:latin typeface="Arial" charset="0"/>
                <a:ea typeface="msgothic" charset="-128"/>
                <a:cs typeface="msgothic" charset="-128"/>
              </a:rPr>
              <a:t>Design of the microbial platform for production of biofuels and renewable commodity chemical compounds from macroalgae. (</a:t>
            </a:r>
            <a:r>
              <a:rPr lang="en-GB" altLang="en-US" sz="1400" b="1">
                <a:latin typeface="Arial" charset="0"/>
                <a:ea typeface="msgothic" charset="-128"/>
                <a:cs typeface="msgothic" charset="-128"/>
              </a:rPr>
              <a:t>A</a:t>
            </a:r>
            <a:r>
              <a:rPr lang="en-GB" altLang="en-US">
                <a:latin typeface="Arial" charset="0"/>
                <a:ea typeface="msgothic" charset="-128"/>
                <a:cs typeface="msgothic" charset="-128"/>
              </a:rPr>
              <a:t>) Schematic representation of the engineered </a:t>
            </a:r>
            <a:r>
              <a:rPr lang="en-GB" altLang="en-US" i="1">
                <a:latin typeface="Arial" charset="0"/>
                <a:ea typeface="msgothic" charset="-128"/>
                <a:cs typeface="msgothic" charset="-128"/>
              </a:rPr>
              <a:t>E. coli</a:t>
            </a:r>
            <a:r>
              <a:rPr lang="en-GB" altLang="en-US">
                <a:latin typeface="Arial" charset="0"/>
                <a:ea typeface="msgothic" charset="-128"/>
                <a:cs typeface="msgothic" charset="-128"/>
              </a:rPr>
              <a:t> platform for alginate degradation, uptake, and metabolism. Alginate polymer is first degraded into oligomers by an alginate lyase. The oligomers are then translocated through the outer-membrane porins (KdgMN) into the periplasmic fraction, where those oligomers with degree of polymerization (DP) &gt; 3 are degraded into di-, tri-, and tetramers by periplasmic alginate lyases (AlyABCD). These subsequent oligomers are transported into the cytosol via oligoalginate transporters (ToaABC). Oligoalginate lyases (OalABC) then degrade oligomers into monomer units (DEH). DEH is converted by DEH reductase (DehR) to KDG, which enters the ED pathway. This platform can be used to synthesize fuels and chemicals such as ethanol. (</a:t>
            </a:r>
            <a:r>
              <a:rPr lang="en-GB" altLang="en-US" sz="1400" b="1">
                <a:latin typeface="Arial" charset="0"/>
                <a:ea typeface="msgothic" charset="-128"/>
                <a:cs typeface="msgothic" charset="-128"/>
              </a:rPr>
              <a:t>B</a:t>
            </a:r>
            <a:r>
              <a:rPr lang="en-GB" altLang="en-US">
                <a:latin typeface="Arial" charset="0"/>
                <a:ea typeface="msgothic" charset="-128"/>
                <a:cs typeface="msgothic" charset="-128"/>
              </a:rPr>
              <a:t>) The genetic organization of the synthetic pathway (pALG1, pALG2, and pALG3) containing genes discovered in </a:t>
            </a:r>
            <a:r>
              <a:rPr lang="en-GB" altLang="en-US" i="1">
                <a:latin typeface="Arial" charset="0"/>
                <a:ea typeface="msgothic" charset="-128"/>
                <a:cs typeface="msgothic" charset="-128"/>
              </a:rPr>
              <a:t>V. splendidus</a:t>
            </a:r>
            <a:r>
              <a:rPr lang="en-GB" altLang="en-US">
                <a:latin typeface="Arial" charset="0"/>
                <a:ea typeface="msgothic" charset="-128"/>
                <a:cs typeface="msgothic" charset="-128"/>
              </a:rPr>
              <a:t> 12B01. Blue, original ORFs found from fosmid library generation (pALG1); pink and green, auxiliary genes that improved </a:t>
            </a:r>
            <a:r>
              <a:rPr lang="en-GB" altLang="en-US" i="1">
                <a:latin typeface="Arial" charset="0"/>
                <a:ea typeface="msgothic" charset="-128"/>
                <a:cs typeface="msgothic" charset="-128"/>
              </a:rPr>
              <a:t>E. coli</a:t>
            </a:r>
            <a:r>
              <a:rPr lang="en-GB" altLang="en-US">
                <a:latin typeface="Arial" charset="0"/>
                <a:ea typeface="msgothic" charset="-128"/>
                <a:cs typeface="msgothic" charset="-128"/>
              </a:rPr>
              <a:t> growth on alginate (added to pALG2 and pALG3, respectively).</a:t>
            </a:r>
          </a:p>
        </p:txBody>
      </p:sp>
    </p:spTree>
    <p:extLst>
      <p:ext uri="{BB962C8B-B14F-4D97-AF65-F5344CB8AC3E}">
        <p14:creationId xmlns:p14="http://schemas.microsoft.com/office/powerpoint/2010/main" val="2044309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EE23DE6-8909-45D7-B950-55F2664AD3B4}"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1886130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E23DE6-8909-45D7-B950-55F2664AD3B4}"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3362824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E23DE6-8909-45D7-B950-55F2664AD3B4}"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2285108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E23DE6-8909-45D7-B950-55F2664AD3B4}"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2160701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E23DE6-8909-45D7-B950-55F2664AD3B4}" type="datetimeFigureOut">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1802905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E23DE6-8909-45D7-B950-55F2664AD3B4}" type="datetimeFigureOut">
              <a:rPr lang="en-US" smtClean="0"/>
              <a:t>6/17/2016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2472822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E23DE6-8909-45D7-B950-55F2664AD3B4}" type="datetimeFigureOut">
              <a:rPr lang="en-US" smtClean="0"/>
              <a:t>6/17/2016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1324916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E23DE6-8909-45D7-B950-55F2664AD3B4}" type="datetimeFigureOut">
              <a:rPr lang="en-US" smtClean="0"/>
              <a:t>6/17/2016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2553342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E23DE6-8909-45D7-B950-55F2664AD3B4}" type="datetimeFigureOut">
              <a:rPr lang="en-US" smtClean="0"/>
              <a:t>6/17/2016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2759412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E23DE6-8909-45D7-B950-55F2664AD3B4}" type="datetimeFigureOut">
              <a:rPr lang="en-US" smtClean="0"/>
              <a:t>6/17/2016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20784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E23DE6-8909-45D7-B950-55F2664AD3B4}" type="datetimeFigureOut">
              <a:rPr lang="en-US" smtClean="0"/>
              <a:t>6/17/2016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99B6D-4F89-49F7-9AF6-2012F066694E}" type="slidenum">
              <a:rPr lang="en-US" smtClean="0"/>
              <a:t>‹#›</a:t>
            </a:fld>
            <a:endParaRPr lang="en-US"/>
          </a:p>
        </p:txBody>
      </p:sp>
    </p:spTree>
    <p:extLst>
      <p:ext uri="{BB962C8B-B14F-4D97-AF65-F5344CB8AC3E}">
        <p14:creationId xmlns:p14="http://schemas.microsoft.com/office/powerpoint/2010/main" val="3753650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E23DE6-8909-45D7-B950-55F2664AD3B4}" type="datetimeFigureOut">
              <a:rPr lang="en-US" smtClean="0"/>
              <a:t>6/17/2016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C99B6D-4F89-49F7-9AF6-2012F066694E}" type="slidenum">
              <a:rPr lang="en-US" smtClean="0"/>
              <a:t>‹#›</a:t>
            </a:fld>
            <a:endParaRPr lang="en-US"/>
          </a:p>
        </p:txBody>
      </p:sp>
    </p:spTree>
    <p:extLst>
      <p:ext uri="{BB962C8B-B14F-4D97-AF65-F5344CB8AC3E}">
        <p14:creationId xmlns:p14="http://schemas.microsoft.com/office/powerpoint/2010/main" val="1322806312"/>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emf"/><Relationship Id="rId5" Type="http://schemas.openxmlformats.org/officeDocument/2006/relationships/oleObject" Target="../embeddings/oleObject2.bin"/><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emf"/><Relationship Id="rId5" Type="http://schemas.openxmlformats.org/officeDocument/2006/relationships/oleObject" Target="../embeddings/oleObject6.bin"/><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1358900"/>
            <a:ext cx="10058400" cy="1975612"/>
          </a:xfrm>
        </p:spPr>
        <p:txBody>
          <a:bodyPr>
            <a:normAutofit fontScale="90000"/>
          </a:bodyPr>
          <a:lstStyle/>
          <a:p>
            <a:pPr algn="ctr"/>
            <a:r>
              <a:rPr lang="en-US" sz="4800" dirty="0" smtClean="0"/>
              <a:t>An Engineered Microbial Platform</a:t>
            </a:r>
            <a:br>
              <a:rPr lang="en-US" sz="4800" dirty="0" smtClean="0"/>
            </a:br>
            <a:r>
              <a:rPr lang="en-US" sz="4800" dirty="0" smtClean="0"/>
              <a:t>for Direct Biofuel Production from</a:t>
            </a:r>
            <a:br>
              <a:rPr lang="en-US" sz="4800" dirty="0" smtClean="0"/>
            </a:br>
            <a:r>
              <a:rPr lang="en-US" sz="4800" dirty="0" smtClean="0"/>
              <a:t>Brown </a:t>
            </a:r>
            <a:r>
              <a:rPr lang="en-US" sz="4800" dirty="0" err="1" smtClean="0"/>
              <a:t>Macroalgae</a:t>
            </a:r>
            <a:endParaRPr lang="en-US" sz="4800" dirty="0"/>
          </a:p>
        </p:txBody>
      </p:sp>
      <p:sp>
        <p:nvSpPr>
          <p:cNvPr id="3" name="Subtitle 2"/>
          <p:cNvSpPr>
            <a:spLocks noGrp="1"/>
          </p:cNvSpPr>
          <p:nvPr>
            <p:ph type="subTitle" idx="1"/>
          </p:nvPr>
        </p:nvSpPr>
        <p:spPr>
          <a:xfrm>
            <a:off x="1524000" y="3810000"/>
            <a:ext cx="9144000" cy="1655762"/>
          </a:xfrm>
        </p:spPr>
        <p:txBody>
          <a:bodyPr>
            <a:normAutofit/>
          </a:bodyPr>
          <a:lstStyle/>
          <a:p>
            <a:pPr algn="ctr">
              <a:lnSpc>
                <a:spcPct val="100000"/>
              </a:lnSpc>
            </a:pPr>
            <a:r>
              <a:rPr lang="en-US" sz="1600" i="1" dirty="0" smtClean="0"/>
              <a:t>Adam J. </a:t>
            </a:r>
            <a:r>
              <a:rPr lang="en-US" sz="1600" i="1" dirty="0" err="1" smtClean="0"/>
              <a:t>Wargacki</a:t>
            </a:r>
            <a:r>
              <a:rPr lang="en-US" sz="1600" i="1" dirty="0" smtClean="0"/>
              <a:t>,  Effendi Leonard,  </a:t>
            </a:r>
            <a:r>
              <a:rPr lang="en-US" sz="1600" i="1" dirty="0" err="1" smtClean="0"/>
              <a:t>Maung</a:t>
            </a:r>
            <a:r>
              <a:rPr lang="en-US" sz="1600" i="1" dirty="0" smtClean="0"/>
              <a:t> Nyan Win,  Drew D. </a:t>
            </a:r>
            <a:r>
              <a:rPr lang="en-US" sz="1600" i="1" dirty="0" err="1" smtClean="0"/>
              <a:t>Regitsky</a:t>
            </a:r>
            <a:r>
              <a:rPr lang="en-US" sz="1600" i="1" dirty="0" smtClean="0"/>
              <a:t>, Christine Nicole S. Santos,  Peter B. Kim, Susan R. Cooper, Ryan M. </a:t>
            </a:r>
            <a:r>
              <a:rPr lang="en-US" sz="1600" i="1" dirty="0" err="1" smtClean="0"/>
              <a:t>Raisner</a:t>
            </a:r>
            <a:r>
              <a:rPr lang="en-US" sz="1600" i="1" dirty="0" smtClean="0"/>
              <a:t>, </a:t>
            </a:r>
            <a:r>
              <a:rPr lang="en-US" sz="1600" i="1" dirty="0" err="1" smtClean="0"/>
              <a:t>Asael</a:t>
            </a:r>
            <a:r>
              <a:rPr lang="en-US" sz="1600" i="1" dirty="0" smtClean="0"/>
              <a:t> Herman, Alicia B. </a:t>
            </a:r>
            <a:r>
              <a:rPr lang="en-US" sz="1600" i="1" dirty="0" err="1" smtClean="0"/>
              <a:t>Sivitz</a:t>
            </a:r>
            <a:r>
              <a:rPr lang="en-US" sz="1600" i="1" dirty="0" smtClean="0"/>
              <a:t>, </a:t>
            </a:r>
            <a:r>
              <a:rPr lang="en-US" sz="1600" i="1" dirty="0" err="1" smtClean="0"/>
              <a:t>Arun</a:t>
            </a:r>
            <a:r>
              <a:rPr lang="en-US" sz="1600" i="1" dirty="0" smtClean="0"/>
              <a:t> </a:t>
            </a:r>
            <a:r>
              <a:rPr lang="en-US" sz="1600" i="1" dirty="0" err="1" smtClean="0"/>
              <a:t>Lakshmanaswamy</a:t>
            </a:r>
            <a:r>
              <a:rPr lang="en-US" sz="1600" i="1" dirty="0" smtClean="0"/>
              <a:t>, Yuki Kashiyama, David Baker, </a:t>
            </a:r>
            <a:r>
              <a:rPr lang="en-US" sz="1600" i="1" dirty="0" err="1" smtClean="0"/>
              <a:t>Yasuo</a:t>
            </a:r>
            <a:r>
              <a:rPr lang="en-US" sz="1600" i="1" dirty="0" smtClean="0"/>
              <a:t> </a:t>
            </a:r>
            <a:r>
              <a:rPr lang="en-US" sz="1600" i="1" dirty="0" err="1" smtClean="0"/>
              <a:t>Yoshikuni</a:t>
            </a:r>
            <a:r>
              <a:rPr lang="en-US" sz="1600" i="1" dirty="0" smtClean="0"/>
              <a:t> </a:t>
            </a:r>
            <a:endParaRPr lang="en-US" sz="1600" i="1" dirty="0"/>
          </a:p>
        </p:txBody>
      </p:sp>
    </p:spTree>
    <p:extLst>
      <p:ext uri="{BB962C8B-B14F-4D97-AF65-F5344CB8AC3E}">
        <p14:creationId xmlns:p14="http://schemas.microsoft.com/office/powerpoint/2010/main" val="4052446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874032"/>
          </a:xfrm>
        </p:spPr>
        <p:txBody>
          <a:bodyPr/>
          <a:lstStyle/>
          <a:p>
            <a:r>
              <a:rPr lang="en-GB" dirty="0" smtClean="0"/>
              <a:t>They are also not easy to manipulate genetically or metabolically.</a:t>
            </a:r>
            <a:endParaRPr lang="en-US" dirty="0"/>
          </a:p>
        </p:txBody>
      </p:sp>
      <p:sp>
        <p:nvSpPr>
          <p:cNvPr id="4" name="Title 3"/>
          <p:cNvSpPr>
            <a:spLocks noGrp="1"/>
          </p:cNvSpPr>
          <p:nvPr>
            <p:ph type="title"/>
          </p:nvPr>
        </p:nvSpPr>
        <p:spPr/>
        <p:txBody>
          <a:bodyPr/>
          <a:lstStyle/>
          <a:p>
            <a:r>
              <a:rPr lang="en-GB" dirty="0" smtClean="0"/>
              <a:t>Current known alginate-metabolizing organisms are not fit for industrial conditions.</a:t>
            </a:r>
            <a:endParaRPr lang="en-US" dirty="0"/>
          </a:p>
        </p:txBody>
      </p:sp>
      <p:sp>
        <p:nvSpPr>
          <p:cNvPr id="5" name="Title 3"/>
          <p:cNvSpPr txBox="1">
            <a:spLocks/>
          </p:cNvSpPr>
          <p:nvPr/>
        </p:nvSpPr>
        <p:spPr>
          <a:xfrm>
            <a:off x="838200" y="2462439"/>
            <a:ext cx="10515600"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t>The authors sought to prepare an </a:t>
            </a:r>
            <a:r>
              <a:rPr lang="en-GB" i="1" dirty="0" smtClean="0"/>
              <a:t>E. coli</a:t>
            </a:r>
            <a:r>
              <a:rPr lang="en-GB" dirty="0" smtClean="0"/>
              <a:t> strain capable of alginate degradation, uptake, and metabolism.</a:t>
            </a:r>
          </a:p>
        </p:txBody>
      </p:sp>
      <p:sp>
        <p:nvSpPr>
          <p:cNvPr id="6" name="Content Placeholder 2"/>
          <p:cNvSpPr txBox="1">
            <a:spLocks/>
          </p:cNvSpPr>
          <p:nvPr/>
        </p:nvSpPr>
        <p:spPr>
          <a:xfrm>
            <a:off x="838200" y="3788002"/>
            <a:ext cx="10515600" cy="87403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i="1" dirty="0" smtClean="0"/>
              <a:t>E. coli </a:t>
            </a:r>
            <a:r>
              <a:rPr lang="en-GB" dirty="0" smtClean="0"/>
              <a:t>can already metabolize mannitol and glucose!</a:t>
            </a:r>
            <a:endParaRPr lang="en-GB" i="1" dirty="0" smtClean="0"/>
          </a:p>
          <a:p>
            <a:r>
              <a:rPr lang="en-GB" dirty="0" smtClean="0"/>
              <a:t>It can also be readily modified to produce other compounds.</a:t>
            </a:r>
          </a:p>
        </p:txBody>
      </p:sp>
    </p:spTree>
    <p:extLst>
      <p:ext uri="{BB962C8B-B14F-4D97-AF65-F5344CB8AC3E}">
        <p14:creationId xmlns:p14="http://schemas.microsoft.com/office/powerpoint/2010/main" val="202727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E. coli use alginate</a:t>
            </a:r>
            <a:br>
              <a:rPr lang="en-US" dirty="0" smtClean="0"/>
            </a:br>
            <a:r>
              <a:rPr lang="en-US" dirty="0" smtClean="0"/>
              <a:t>Problem 1: Pick an enzyme</a:t>
            </a:r>
            <a:endParaRPr lang="en-US" dirty="0"/>
          </a:p>
        </p:txBody>
      </p:sp>
      <p:sp>
        <p:nvSpPr>
          <p:cNvPr id="3" name="Content Placeholder 2"/>
          <p:cNvSpPr>
            <a:spLocks noGrp="1"/>
          </p:cNvSpPr>
          <p:nvPr>
            <p:ph idx="1"/>
          </p:nvPr>
        </p:nvSpPr>
        <p:spPr>
          <a:xfrm>
            <a:off x="838200" y="1825625"/>
            <a:ext cx="10515600" cy="2026528"/>
          </a:xfrm>
        </p:spPr>
        <p:txBody>
          <a:bodyPr>
            <a:normAutofit/>
          </a:bodyPr>
          <a:lstStyle/>
          <a:p>
            <a:r>
              <a:rPr lang="en-US" sz="3200" dirty="0" smtClean="0"/>
              <a:t>The alginate </a:t>
            </a:r>
            <a:r>
              <a:rPr lang="en-US" sz="3200" dirty="0" err="1" smtClean="0"/>
              <a:t>lyase</a:t>
            </a:r>
            <a:r>
              <a:rPr lang="en-US" sz="3200" dirty="0" smtClean="0"/>
              <a:t> (</a:t>
            </a:r>
            <a:r>
              <a:rPr lang="en-US" sz="3200" dirty="0" err="1" smtClean="0"/>
              <a:t>Aly</a:t>
            </a:r>
            <a:r>
              <a:rPr lang="en-US" sz="3200" dirty="0" smtClean="0"/>
              <a:t>) that they chose was SM0524 from </a:t>
            </a:r>
            <a:r>
              <a:rPr lang="en-US" sz="3200" i="1" dirty="0" err="1" smtClean="0"/>
              <a:t>Pseudoalteromonas</a:t>
            </a:r>
            <a:r>
              <a:rPr lang="en-US" sz="3200" dirty="0" smtClean="0"/>
              <a:t> spp.</a:t>
            </a:r>
          </a:p>
          <a:p>
            <a:r>
              <a:rPr lang="en-US" sz="3200" dirty="0" smtClean="0"/>
              <a:t>This enzyme had already been characterized and was known to be a good one.</a:t>
            </a:r>
            <a:endParaRPr lang="en-US" sz="3200" dirty="0"/>
          </a:p>
        </p:txBody>
      </p:sp>
      <p:sp>
        <p:nvSpPr>
          <p:cNvPr id="4" name="Oval 3"/>
          <p:cNvSpPr/>
          <p:nvPr/>
        </p:nvSpPr>
        <p:spPr>
          <a:xfrm>
            <a:off x="180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057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311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565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819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07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327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581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835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4089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34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4597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851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105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359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61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588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134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388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6642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896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15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7404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7658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912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166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842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674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8928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9182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9436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969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803400" y="5662511"/>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057400" y="5662511"/>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311400" y="5662511"/>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565400" y="5662511"/>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692400" y="6107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946400" y="6107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3200400" y="6107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3581400" y="5662511"/>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835400" y="5662511"/>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4089400" y="5662511"/>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4343400" y="5662511"/>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4597400" y="5662511"/>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851400" y="6361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105400" y="6361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5359400" y="6361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613400" y="6361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5880100" y="5980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6134100" y="5980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6388100" y="5980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6642100" y="546804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6896100" y="546804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7150100" y="546804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7404100" y="546804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7658100" y="546804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7912100" y="546804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8166100" y="5829198"/>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420100" y="5829198"/>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8674100" y="5829198"/>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8928100" y="5829198"/>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9182100" y="626417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9436100" y="626417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9690100" y="626417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Down Arrow 67"/>
          <p:cNvSpPr/>
          <p:nvPr/>
        </p:nvSpPr>
        <p:spPr>
          <a:xfrm>
            <a:off x="5505450" y="4536377"/>
            <a:ext cx="469900" cy="917973"/>
          </a:xfrm>
          <a:prstGeom prst="downArrow">
            <a:avLst>
              <a:gd name="adj1" fmla="val 50000"/>
              <a:gd name="adj2" fmla="val 5270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5826163" y="4718623"/>
            <a:ext cx="3355937" cy="553998"/>
          </a:xfrm>
          <a:prstGeom prst="rect">
            <a:avLst/>
          </a:prstGeom>
        </p:spPr>
        <p:txBody>
          <a:bodyPr wrap="square">
            <a:spAutoFit/>
          </a:bodyPr>
          <a:lstStyle/>
          <a:p>
            <a:r>
              <a:rPr lang="en-GB" sz="3000" i="1" dirty="0" smtClean="0"/>
              <a:t>(</a:t>
            </a:r>
            <a:r>
              <a:rPr lang="en-GB" sz="3000" dirty="0" err="1" smtClean="0"/>
              <a:t>Aly</a:t>
            </a:r>
            <a:r>
              <a:rPr lang="en-GB" sz="3000" dirty="0" smtClean="0"/>
              <a:t>) = SM0524 </a:t>
            </a:r>
            <a:endParaRPr lang="en-US" sz="3000" dirty="0"/>
          </a:p>
        </p:txBody>
      </p:sp>
    </p:spTree>
    <p:extLst>
      <p:ext uri="{BB962C8B-B14F-4D97-AF65-F5344CB8AC3E}">
        <p14:creationId xmlns:p14="http://schemas.microsoft.com/office/powerpoint/2010/main" val="4293488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E. coli use alginate</a:t>
            </a:r>
            <a:br>
              <a:rPr lang="en-US" dirty="0" smtClean="0"/>
            </a:br>
            <a:r>
              <a:rPr lang="en-US" dirty="0" smtClean="0"/>
              <a:t>Problem 2: How does the </a:t>
            </a:r>
            <a:r>
              <a:rPr lang="en-US" dirty="0" err="1" smtClean="0"/>
              <a:t>Aly</a:t>
            </a:r>
            <a:r>
              <a:rPr lang="en-US" dirty="0" smtClean="0"/>
              <a:t> get out?</a:t>
            </a:r>
            <a:endParaRPr lang="en-US" dirty="0"/>
          </a:p>
        </p:txBody>
      </p:sp>
      <p:sp>
        <p:nvSpPr>
          <p:cNvPr id="3" name="Content Placeholder 2"/>
          <p:cNvSpPr>
            <a:spLocks noGrp="1"/>
          </p:cNvSpPr>
          <p:nvPr>
            <p:ph idx="1"/>
          </p:nvPr>
        </p:nvSpPr>
        <p:spPr>
          <a:xfrm>
            <a:off x="838200" y="1825625"/>
            <a:ext cx="10515600" cy="2026528"/>
          </a:xfrm>
        </p:spPr>
        <p:txBody>
          <a:bodyPr>
            <a:normAutofit/>
          </a:bodyPr>
          <a:lstStyle/>
          <a:p>
            <a:r>
              <a:rPr lang="en-US" sz="3200" dirty="0" smtClean="0"/>
              <a:t>The </a:t>
            </a:r>
            <a:r>
              <a:rPr lang="en-US" sz="3200" dirty="0" err="1" smtClean="0"/>
              <a:t>Aly</a:t>
            </a:r>
            <a:r>
              <a:rPr lang="en-US" sz="3200" dirty="0" smtClean="0"/>
              <a:t> needs to get outside to degrade the Alginate, how is that going to happen?</a:t>
            </a:r>
          </a:p>
          <a:p>
            <a:r>
              <a:rPr lang="en-US" sz="3200" dirty="0" smtClean="0"/>
              <a:t>Type 5 Secretion System. Time for a lesson/refresher on secretion systems!</a:t>
            </a:r>
            <a:endParaRPr lang="en-US" sz="3200" dirty="0"/>
          </a:p>
        </p:txBody>
      </p:sp>
      <p:sp>
        <p:nvSpPr>
          <p:cNvPr id="70" name="Oval 69"/>
          <p:cNvSpPr/>
          <p:nvPr/>
        </p:nvSpPr>
        <p:spPr>
          <a:xfrm>
            <a:off x="3638145" y="4416357"/>
            <a:ext cx="7256834" cy="2237361"/>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i="1" dirty="0" smtClean="0"/>
              <a:t>E. coli</a:t>
            </a:r>
            <a:endParaRPr lang="en-US" sz="4400" i="1" dirty="0"/>
          </a:p>
        </p:txBody>
      </p:sp>
      <p:sp>
        <p:nvSpPr>
          <p:cNvPr id="71" name="TextBox 70"/>
          <p:cNvSpPr txBox="1"/>
          <p:nvPr/>
        </p:nvSpPr>
        <p:spPr>
          <a:xfrm>
            <a:off x="8968902" y="5038928"/>
            <a:ext cx="474810" cy="369332"/>
          </a:xfrm>
          <a:prstGeom prst="rect">
            <a:avLst/>
          </a:prstGeom>
          <a:noFill/>
        </p:spPr>
        <p:txBody>
          <a:bodyPr wrap="none" rtlCol="0">
            <a:spAutoFit/>
          </a:bodyPr>
          <a:lstStyle/>
          <a:p>
            <a:r>
              <a:rPr lang="en-US" smtClean="0"/>
              <a:t>Aly</a:t>
            </a:r>
            <a:endParaRPr lang="en-US" dirty="0"/>
          </a:p>
        </p:txBody>
      </p:sp>
      <p:sp>
        <p:nvSpPr>
          <p:cNvPr id="72" name="TextBox 71"/>
          <p:cNvSpPr txBox="1"/>
          <p:nvPr/>
        </p:nvSpPr>
        <p:spPr>
          <a:xfrm>
            <a:off x="9121302" y="5502613"/>
            <a:ext cx="474810" cy="369332"/>
          </a:xfrm>
          <a:prstGeom prst="rect">
            <a:avLst/>
          </a:prstGeom>
          <a:noFill/>
        </p:spPr>
        <p:txBody>
          <a:bodyPr wrap="none" rtlCol="0">
            <a:spAutoFit/>
          </a:bodyPr>
          <a:lstStyle/>
          <a:p>
            <a:r>
              <a:rPr lang="en-US" dirty="0" err="1" smtClean="0"/>
              <a:t>Aly</a:t>
            </a:r>
            <a:endParaRPr lang="en-US" dirty="0"/>
          </a:p>
        </p:txBody>
      </p:sp>
      <p:sp>
        <p:nvSpPr>
          <p:cNvPr id="73" name="TextBox 72"/>
          <p:cNvSpPr txBox="1"/>
          <p:nvPr/>
        </p:nvSpPr>
        <p:spPr>
          <a:xfrm>
            <a:off x="8476034" y="5343728"/>
            <a:ext cx="474810" cy="369332"/>
          </a:xfrm>
          <a:prstGeom prst="rect">
            <a:avLst/>
          </a:prstGeom>
          <a:noFill/>
        </p:spPr>
        <p:txBody>
          <a:bodyPr wrap="none" rtlCol="0">
            <a:spAutoFit/>
          </a:bodyPr>
          <a:lstStyle/>
          <a:p>
            <a:r>
              <a:rPr lang="en-US" smtClean="0"/>
              <a:t>Aly</a:t>
            </a:r>
            <a:endParaRPr lang="en-US" dirty="0"/>
          </a:p>
        </p:txBody>
      </p:sp>
      <p:sp>
        <p:nvSpPr>
          <p:cNvPr id="74" name="TextBox 73"/>
          <p:cNvSpPr txBox="1"/>
          <p:nvPr/>
        </p:nvSpPr>
        <p:spPr>
          <a:xfrm>
            <a:off x="4235473" y="5285361"/>
            <a:ext cx="5017627" cy="369332"/>
          </a:xfrm>
          <a:prstGeom prst="rect">
            <a:avLst/>
          </a:prstGeom>
          <a:noFill/>
        </p:spPr>
        <p:txBody>
          <a:bodyPr wrap="square" rtlCol="0">
            <a:spAutoFit/>
          </a:bodyPr>
          <a:lstStyle/>
          <a:p>
            <a:r>
              <a:rPr lang="en-US" smtClean="0"/>
              <a:t>Aly</a:t>
            </a:r>
            <a:endParaRPr lang="en-US" dirty="0"/>
          </a:p>
        </p:txBody>
      </p:sp>
      <p:sp>
        <p:nvSpPr>
          <p:cNvPr id="75" name="TextBox 74"/>
          <p:cNvSpPr txBox="1"/>
          <p:nvPr/>
        </p:nvSpPr>
        <p:spPr>
          <a:xfrm>
            <a:off x="8176322" y="5691001"/>
            <a:ext cx="474810" cy="369332"/>
          </a:xfrm>
          <a:prstGeom prst="rect">
            <a:avLst/>
          </a:prstGeom>
          <a:noFill/>
        </p:spPr>
        <p:txBody>
          <a:bodyPr wrap="none" rtlCol="0">
            <a:spAutoFit/>
          </a:bodyPr>
          <a:lstStyle/>
          <a:p>
            <a:r>
              <a:rPr lang="en-US" dirty="0" err="1" smtClean="0"/>
              <a:t>Aly</a:t>
            </a:r>
            <a:endParaRPr lang="en-US" dirty="0"/>
          </a:p>
        </p:txBody>
      </p:sp>
      <p:sp>
        <p:nvSpPr>
          <p:cNvPr id="76" name="TextBox 75"/>
          <p:cNvSpPr txBox="1"/>
          <p:nvPr/>
        </p:nvSpPr>
        <p:spPr>
          <a:xfrm>
            <a:off x="9578502" y="4961107"/>
            <a:ext cx="627210" cy="369332"/>
          </a:xfrm>
          <a:prstGeom prst="rect">
            <a:avLst/>
          </a:prstGeom>
          <a:noFill/>
        </p:spPr>
        <p:txBody>
          <a:bodyPr wrap="square" rtlCol="0">
            <a:spAutoFit/>
          </a:bodyPr>
          <a:lstStyle/>
          <a:p>
            <a:r>
              <a:rPr lang="en-US" smtClean="0"/>
              <a:t>Aly</a:t>
            </a:r>
            <a:endParaRPr lang="en-US" dirty="0"/>
          </a:p>
        </p:txBody>
      </p:sp>
      <p:sp>
        <p:nvSpPr>
          <p:cNvPr id="77" name="TextBox 76"/>
          <p:cNvSpPr txBox="1"/>
          <p:nvPr/>
        </p:nvSpPr>
        <p:spPr>
          <a:xfrm flipH="1">
            <a:off x="7154694" y="4630366"/>
            <a:ext cx="2576208" cy="369332"/>
          </a:xfrm>
          <a:prstGeom prst="rect">
            <a:avLst/>
          </a:prstGeom>
          <a:noFill/>
        </p:spPr>
        <p:txBody>
          <a:bodyPr wrap="square" rtlCol="0">
            <a:spAutoFit/>
          </a:bodyPr>
          <a:lstStyle/>
          <a:p>
            <a:r>
              <a:rPr lang="en-US" smtClean="0"/>
              <a:t>Aly</a:t>
            </a:r>
            <a:endParaRPr lang="en-US" dirty="0"/>
          </a:p>
        </p:txBody>
      </p:sp>
      <p:sp>
        <p:nvSpPr>
          <p:cNvPr id="78" name="TextBox 77"/>
          <p:cNvSpPr txBox="1"/>
          <p:nvPr/>
        </p:nvSpPr>
        <p:spPr>
          <a:xfrm>
            <a:off x="6375084" y="4623722"/>
            <a:ext cx="474810" cy="369332"/>
          </a:xfrm>
          <a:prstGeom prst="rect">
            <a:avLst/>
          </a:prstGeom>
          <a:noFill/>
        </p:spPr>
        <p:txBody>
          <a:bodyPr wrap="none" rtlCol="0">
            <a:spAutoFit/>
          </a:bodyPr>
          <a:lstStyle/>
          <a:p>
            <a:r>
              <a:rPr lang="en-US" smtClean="0"/>
              <a:t>Aly</a:t>
            </a:r>
            <a:endParaRPr lang="en-US" dirty="0"/>
          </a:p>
        </p:txBody>
      </p:sp>
      <p:sp>
        <p:nvSpPr>
          <p:cNvPr id="79" name="TextBox 78"/>
          <p:cNvSpPr txBox="1"/>
          <p:nvPr/>
        </p:nvSpPr>
        <p:spPr>
          <a:xfrm>
            <a:off x="6147881" y="5998723"/>
            <a:ext cx="4362631" cy="369332"/>
          </a:xfrm>
          <a:prstGeom prst="rect">
            <a:avLst/>
          </a:prstGeom>
          <a:noFill/>
        </p:spPr>
        <p:txBody>
          <a:bodyPr wrap="square" rtlCol="0">
            <a:spAutoFit/>
          </a:bodyPr>
          <a:lstStyle/>
          <a:p>
            <a:r>
              <a:rPr lang="en-US" smtClean="0"/>
              <a:t>Aly</a:t>
            </a:r>
            <a:endParaRPr lang="en-US" dirty="0"/>
          </a:p>
        </p:txBody>
      </p:sp>
      <p:sp>
        <p:nvSpPr>
          <p:cNvPr id="80" name="TextBox 79"/>
          <p:cNvSpPr txBox="1"/>
          <p:nvPr/>
        </p:nvSpPr>
        <p:spPr>
          <a:xfrm flipH="1">
            <a:off x="5653392" y="4782766"/>
            <a:ext cx="2576208" cy="369332"/>
          </a:xfrm>
          <a:prstGeom prst="rect">
            <a:avLst/>
          </a:prstGeom>
          <a:noFill/>
        </p:spPr>
        <p:txBody>
          <a:bodyPr wrap="square" rtlCol="0">
            <a:spAutoFit/>
          </a:bodyPr>
          <a:lstStyle/>
          <a:p>
            <a:r>
              <a:rPr lang="en-US" smtClean="0"/>
              <a:t>Aly</a:t>
            </a:r>
            <a:endParaRPr lang="en-US" dirty="0"/>
          </a:p>
        </p:txBody>
      </p:sp>
      <p:sp>
        <p:nvSpPr>
          <p:cNvPr id="81" name="TextBox 80"/>
          <p:cNvSpPr txBox="1"/>
          <p:nvPr/>
        </p:nvSpPr>
        <p:spPr>
          <a:xfrm flipH="1">
            <a:off x="7764294" y="4682088"/>
            <a:ext cx="2576208" cy="369332"/>
          </a:xfrm>
          <a:prstGeom prst="rect">
            <a:avLst/>
          </a:prstGeom>
          <a:noFill/>
        </p:spPr>
        <p:txBody>
          <a:bodyPr wrap="square" rtlCol="0">
            <a:spAutoFit/>
          </a:bodyPr>
          <a:lstStyle/>
          <a:p>
            <a:r>
              <a:rPr lang="en-US" smtClean="0"/>
              <a:t>Aly</a:t>
            </a:r>
            <a:endParaRPr lang="en-US" dirty="0"/>
          </a:p>
        </p:txBody>
      </p:sp>
      <p:sp>
        <p:nvSpPr>
          <p:cNvPr id="82" name="TextBox 81"/>
          <p:cNvSpPr txBox="1"/>
          <p:nvPr/>
        </p:nvSpPr>
        <p:spPr>
          <a:xfrm flipH="1">
            <a:off x="7307094" y="4899496"/>
            <a:ext cx="2576208" cy="369332"/>
          </a:xfrm>
          <a:prstGeom prst="rect">
            <a:avLst/>
          </a:prstGeom>
          <a:noFill/>
        </p:spPr>
        <p:txBody>
          <a:bodyPr wrap="square" rtlCol="0">
            <a:spAutoFit/>
          </a:bodyPr>
          <a:lstStyle/>
          <a:p>
            <a:r>
              <a:rPr lang="en-US" dirty="0" err="1" smtClean="0"/>
              <a:t>Aly</a:t>
            </a:r>
            <a:endParaRPr lang="en-US" dirty="0"/>
          </a:p>
        </p:txBody>
      </p:sp>
      <p:sp>
        <p:nvSpPr>
          <p:cNvPr id="83" name="Oval 82"/>
          <p:cNvSpPr/>
          <p:nvPr/>
        </p:nvSpPr>
        <p:spPr>
          <a:xfrm>
            <a:off x="180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2057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2311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2565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2819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307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3327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3581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3835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4089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434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4597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4851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5105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5359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561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588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6134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p:nvSpPr>
        <p:spPr>
          <a:xfrm>
            <a:off x="6388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6642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6896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715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7404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7658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7912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8166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842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8674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p:nvPr/>
        </p:nvSpPr>
        <p:spPr>
          <a:xfrm>
            <a:off x="8928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a:off x="9182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9436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969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4411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Sec pathway (general)</a:t>
            </a:r>
            <a:endParaRPr lang="en-US" dirty="0"/>
          </a:p>
        </p:txBody>
      </p:sp>
      <p:sp>
        <p:nvSpPr>
          <p:cNvPr id="3" name="Content Placeholder 2"/>
          <p:cNvSpPr>
            <a:spLocks noGrp="1"/>
          </p:cNvSpPr>
          <p:nvPr>
            <p:ph idx="1"/>
          </p:nvPr>
        </p:nvSpPr>
        <p:spPr/>
        <p:txBody>
          <a:bodyPr>
            <a:normAutofit/>
          </a:bodyPr>
          <a:lstStyle/>
          <a:p>
            <a:r>
              <a:rPr lang="en-US" dirty="0" smtClean="0"/>
              <a:t>Proteins destined for the Sec pathway have a signal sequence.</a:t>
            </a:r>
          </a:p>
          <a:p>
            <a:r>
              <a:rPr lang="en-US" dirty="0" err="1" smtClean="0"/>
              <a:t>SecB</a:t>
            </a:r>
            <a:r>
              <a:rPr lang="en-US" dirty="0" smtClean="0"/>
              <a:t> is a chaperone that escorts new proteins to membrane-bound </a:t>
            </a:r>
            <a:r>
              <a:rPr lang="en-US" dirty="0" err="1" smtClean="0"/>
              <a:t>SecA</a:t>
            </a:r>
            <a:r>
              <a:rPr lang="en-US" dirty="0" smtClean="0"/>
              <a:t> and the </a:t>
            </a:r>
            <a:r>
              <a:rPr lang="en-US" dirty="0" err="1" smtClean="0"/>
              <a:t>SecEGY</a:t>
            </a:r>
            <a:r>
              <a:rPr lang="en-US" dirty="0" smtClean="0"/>
              <a:t> complex.</a:t>
            </a:r>
          </a:p>
          <a:p>
            <a:r>
              <a:rPr lang="en-US" dirty="0" smtClean="0"/>
              <a:t>The signal sequence is cleaved.</a:t>
            </a:r>
          </a:p>
          <a:p>
            <a:r>
              <a:rPr lang="en-US" dirty="0" smtClean="0"/>
              <a:t>Protein is </a:t>
            </a:r>
            <a:r>
              <a:rPr lang="en-US" dirty="0" err="1" smtClean="0"/>
              <a:t>translocated</a:t>
            </a:r>
            <a:r>
              <a:rPr lang="en-US" dirty="0" smtClean="0"/>
              <a:t> across the membrane</a:t>
            </a:r>
          </a:p>
          <a:p>
            <a:r>
              <a:rPr lang="en-US" dirty="0" smtClean="0"/>
              <a:t>Highly conserved: gram positive, negative, </a:t>
            </a:r>
            <a:r>
              <a:rPr lang="en-US" dirty="0" err="1" smtClean="0"/>
              <a:t>eukarotes</a:t>
            </a:r>
            <a:endParaRPr lang="en-US" dirty="0"/>
          </a:p>
        </p:txBody>
      </p:sp>
    </p:spTree>
    <p:extLst>
      <p:ext uri="{BB962C8B-B14F-4D97-AF65-F5344CB8AC3E}">
        <p14:creationId xmlns:p14="http://schemas.microsoft.com/office/powerpoint/2010/main" val="8667243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60815" y="1209897"/>
            <a:ext cx="5936821" cy="4127202"/>
          </a:xfrm>
          <a:prstGeom prst="rect">
            <a:avLst/>
          </a:prstGeom>
        </p:spPr>
      </p:pic>
      <p:sp>
        <p:nvSpPr>
          <p:cNvPr id="5" name="TextBox 4"/>
          <p:cNvSpPr txBox="1"/>
          <p:nvPr/>
        </p:nvSpPr>
        <p:spPr>
          <a:xfrm>
            <a:off x="2159000" y="6372313"/>
            <a:ext cx="7620000" cy="254000"/>
          </a:xfrm>
          <a:prstGeom prst="rect">
            <a:avLst/>
          </a:prstGeom>
        </p:spPr>
        <p:txBody>
          <a:bodyPr/>
          <a:lstStyle/>
          <a:p>
            <a:r>
              <a:rPr lang="en-US" sz="1000" dirty="0">
                <a:latin typeface="Arial"/>
              </a:rPr>
              <a:t>Roland  </a:t>
            </a:r>
            <a:r>
              <a:rPr lang="en-US" sz="1000" dirty="0" err="1">
                <a:latin typeface="Arial"/>
              </a:rPr>
              <a:t>Freudl</a:t>
            </a:r>
            <a:r>
              <a:rPr lang="en-US" sz="1000" dirty="0">
                <a:latin typeface="Arial"/>
              </a:rPr>
              <a:t> </a:t>
            </a:r>
            <a:r>
              <a:rPr lang="en-US" sz="1000" b="1" dirty="0">
                <a:latin typeface="Arial"/>
              </a:rPr>
              <a:t>Leaving home </a:t>
            </a:r>
            <a:r>
              <a:rPr lang="en-US" sz="1000" b="1" dirty="0" err="1">
                <a:latin typeface="Arial"/>
              </a:rPr>
              <a:t>ain't</a:t>
            </a:r>
            <a:r>
              <a:rPr lang="en-US" sz="1000" b="1" dirty="0">
                <a:latin typeface="Arial"/>
              </a:rPr>
              <a:t> easy: protein export systems in Gram-positive bacteria </a:t>
            </a:r>
          </a:p>
          <a:p>
            <a:r>
              <a:rPr lang="en-US" sz="1000" dirty="0">
                <a:latin typeface="Arial"/>
              </a:rPr>
              <a:t>Research in Microbiology, Volume 164, Issue 6, 2013, 664 - 674</a:t>
            </a:r>
            <a:endParaRPr lang="en-US" sz="1000" b="1" dirty="0">
              <a:latin typeface="Arial"/>
            </a:endParaRPr>
          </a:p>
        </p:txBody>
      </p:sp>
      <p:sp>
        <p:nvSpPr>
          <p:cNvPr id="8" name="TextBox 7"/>
          <p:cNvSpPr txBox="1"/>
          <p:nvPr/>
        </p:nvSpPr>
        <p:spPr>
          <a:xfrm>
            <a:off x="3566250" y="4470464"/>
            <a:ext cx="1072379" cy="369332"/>
          </a:xfrm>
          <a:prstGeom prst="rect">
            <a:avLst/>
          </a:prstGeom>
          <a:noFill/>
        </p:spPr>
        <p:txBody>
          <a:bodyPr wrap="none" rtlCol="0">
            <a:spAutoFit/>
          </a:bodyPr>
          <a:lstStyle/>
          <a:p>
            <a:r>
              <a:rPr lang="en-US" dirty="0"/>
              <a:t>ribosome</a:t>
            </a:r>
          </a:p>
        </p:txBody>
      </p:sp>
    </p:spTree>
    <p:extLst>
      <p:ext uri="{BB962C8B-B14F-4D97-AF65-F5344CB8AC3E}">
        <p14:creationId xmlns:p14="http://schemas.microsoft.com/office/powerpoint/2010/main" val="6548249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00417"/>
            <a:ext cx="8229600" cy="1143000"/>
          </a:xfrm>
        </p:spPr>
        <p:txBody>
          <a:bodyPr/>
          <a:lstStyle/>
          <a:p>
            <a:r>
              <a:rPr lang="en-US" dirty="0" smtClean="0"/>
              <a:t>Type 5 secretion</a:t>
            </a:r>
            <a:endParaRPr lang="en-US" dirty="0"/>
          </a:p>
        </p:txBody>
      </p:sp>
      <p:sp>
        <p:nvSpPr>
          <p:cNvPr id="3" name="Content Placeholder 2"/>
          <p:cNvSpPr>
            <a:spLocks noGrp="1"/>
          </p:cNvSpPr>
          <p:nvPr>
            <p:ph idx="1"/>
          </p:nvPr>
        </p:nvSpPr>
        <p:spPr>
          <a:xfrm>
            <a:off x="1524000" y="969501"/>
            <a:ext cx="9144000" cy="5156663"/>
          </a:xfrm>
        </p:spPr>
        <p:txBody>
          <a:bodyPr>
            <a:normAutofit/>
          </a:bodyPr>
          <a:lstStyle/>
          <a:p>
            <a:r>
              <a:rPr lang="en-US" dirty="0" smtClean="0"/>
              <a:t>1. Sec translocation across IM</a:t>
            </a:r>
          </a:p>
          <a:p>
            <a:r>
              <a:rPr lang="en-US" dirty="0" smtClean="0"/>
              <a:t>2. interactions with </a:t>
            </a:r>
            <a:r>
              <a:rPr lang="en-US" dirty="0" err="1" smtClean="0"/>
              <a:t>periplasmic</a:t>
            </a:r>
            <a:r>
              <a:rPr lang="en-US" dirty="0" smtClean="0"/>
              <a:t> chaperones/Bam complex</a:t>
            </a:r>
          </a:p>
          <a:p>
            <a:r>
              <a:rPr lang="en-US" dirty="0" smtClean="0"/>
              <a:t>3. Insertion into OM</a:t>
            </a:r>
          </a:p>
          <a:p>
            <a:r>
              <a:rPr lang="en-US" dirty="0" smtClean="0"/>
              <a:t>4. Passenger domain </a:t>
            </a:r>
            <a:r>
              <a:rPr lang="en-US" dirty="0" err="1" smtClean="0"/>
              <a:t>translocates</a:t>
            </a:r>
            <a:r>
              <a:rPr lang="en-US" dirty="0" smtClean="0"/>
              <a:t> through </a:t>
            </a:r>
            <a:r>
              <a:rPr lang="en-US" dirty="0" err="1" smtClean="0">
                <a:latin typeface="Symbol" charset="2"/>
                <a:cs typeface="Symbol" charset="2"/>
              </a:rPr>
              <a:t>b</a:t>
            </a:r>
            <a:r>
              <a:rPr lang="en-US" dirty="0" smtClean="0"/>
              <a:t>-barrel</a:t>
            </a:r>
          </a:p>
          <a:p>
            <a:r>
              <a:rPr lang="en-US" dirty="0" smtClean="0"/>
              <a:t>5. Passenger domain may be cleaved or remain attached</a:t>
            </a:r>
          </a:p>
        </p:txBody>
      </p:sp>
    </p:spTree>
    <p:extLst>
      <p:ext uri="{BB962C8B-B14F-4D97-AF65-F5344CB8AC3E}">
        <p14:creationId xmlns:p14="http://schemas.microsoft.com/office/powerpoint/2010/main" val="13928547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1507"/>
            <a:ext cx="8229600" cy="1143000"/>
          </a:xfrm>
        </p:spPr>
        <p:txBody>
          <a:bodyPr/>
          <a:lstStyle/>
          <a:p>
            <a:r>
              <a:rPr lang="en-US" dirty="0" smtClean="0"/>
              <a:t>Type V secretion</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216151" y="755089"/>
            <a:ext cx="7219421" cy="5707005"/>
          </a:xfrm>
          <a:prstGeom prst="rect">
            <a:avLst/>
          </a:prstGeom>
        </p:spPr>
      </p:pic>
      <p:sp>
        <p:nvSpPr>
          <p:cNvPr id="5" name="TextBox 4"/>
          <p:cNvSpPr txBox="1"/>
          <p:nvPr/>
        </p:nvSpPr>
        <p:spPr>
          <a:xfrm>
            <a:off x="1524000" y="6172330"/>
            <a:ext cx="9088170" cy="646331"/>
          </a:xfrm>
          <a:prstGeom prst="rect">
            <a:avLst/>
          </a:prstGeom>
          <a:noFill/>
        </p:spPr>
        <p:txBody>
          <a:bodyPr wrap="none" rtlCol="0">
            <a:spAutoFit/>
          </a:bodyPr>
          <a:lstStyle/>
          <a:p>
            <a:r>
              <a:rPr lang="en-US" dirty="0" err="1"/>
              <a:t>Gawarzewski</a:t>
            </a:r>
            <a:r>
              <a:rPr lang="en-US" dirty="0"/>
              <a:t> I, et al. </a:t>
            </a:r>
            <a:r>
              <a:rPr lang="en-US" b="1" dirty="0"/>
              <a:t>Structural comparison of the transport units of type V secretion systems.</a:t>
            </a:r>
          </a:p>
          <a:p>
            <a:r>
              <a:rPr lang="en-US" dirty="0"/>
              <a:t>. </a:t>
            </a:r>
            <a:r>
              <a:rPr lang="en-US" dirty="0" err="1"/>
              <a:t>Biol</a:t>
            </a:r>
            <a:r>
              <a:rPr lang="en-US" dirty="0"/>
              <a:t> Chem. 2013 394(11)</a:t>
            </a:r>
          </a:p>
        </p:txBody>
      </p:sp>
      <p:sp>
        <p:nvSpPr>
          <p:cNvPr id="6" name="TextBox 5"/>
          <p:cNvSpPr txBox="1"/>
          <p:nvPr/>
        </p:nvSpPr>
        <p:spPr>
          <a:xfrm>
            <a:off x="4651224" y="2152290"/>
            <a:ext cx="1444777" cy="369332"/>
          </a:xfrm>
          <a:prstGeom prst="rect">
            <a:avLst/>
          </a:prstGeom>
          <a:noFill/>
        </p:spPr>
        <p:txBody>
          <a:bodyPr wrap="none" rtlCol="0">
            <a:spAutoFit/>
          </a:bodyPr>
          <a:lstStyle/>
          <a:p>
            <a:r>
              <a:rPr lang="en-US" dirty="0"/>
              <a:t>Bam complex</a:t>
            </a:r>
          </a:p>
        </p:txBody>
      </p:sp>
    </p:spTree>
    <p:extLst>
      <p:ext uri="{BB962C8B-B14F-4D97-AF65-F5344CB8AC3E}">
        <p14:creationId xmlns:p14="http://schemas.microsoft.com/office/powerpoint/2010/main" val="21378628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E. coli use alginate</a:t>
            </a:r>
            <a:br>
              <a:rPr lang="en-US" dirty="0" smtClean="0"/>
            </a:br>
            <a:r>
              <a:rPr lang="en-US" dirty="0" smtClean="0"/>
              <a:t>Problem 2: How does the </a:t>
            </a:r>
            <a:r>
              <a:rPr lang="en-US" dirty="0" err="1" smtClean="0"/>
              <a:t>Aly</a:t>
            </a:r>
            <a:r>
              <a:rPr lang="en-US" dirty="0" smtClean="0"/>
              <a:t> get out?</a:t>
            </a:r>
            <a:endParaRPr lang="en-US" dirty="0"/>
          </a:p>
        </p:txBody>
      </p:sp>
      <p:sp>
        <p:nvSpPr>
          <p:cNvPr id="3" name="Content Placeholder 2"/>
          <p:cNvSpPr>
            <a:spLocks noGrp="1"/>
          </p:cNvSpPr>
          <p:nvPr>
            <p:ph idx="1"/>
          </p:nvPr>
        </p:nvSpPr>
        <p:spPr>
          <a:xfrm>
            <a:off x="838200" y="1825625"/>
            <a:ext cx="10515600" cy="2026528"/>
          </a:xfrm>
        </p:spPr>
        <p:txBody>
          <a:bodyPr>
            <a:normAutofit/>
          </a:bodyPr>
          <a:lstStyle/>
          <a:p>
            <a:r>
              <a:rPr lang="en-US" sz="3200" dirty="0" smtClean="0"/>
              <a:t>The </a:t>
            </a:r>
            <a:r>
              <a:rPr lang="en-US" sz="3200" dirty="0" err="1" smtClean="0"/>
              <a:t>Aly</a:t>
            </a:r>
            <a:r>
              <a:rPr lang="en-US" sz="3200" dirty="0" smtClean="0"/>
              <a:t> needs to get outside to degrade the Alginate, how is that going to happen?</a:t>
            </a:r>
          </a:p>
          <a:p>
            <a:r>
              <a:rPr lang="en-US" sz="3200" dirty="0" smtClean="0"/>
              <a:t>Type 5 Secretion System!</a:t>
            </a:r>
            <a:endParaRPr lang="en-US" sz="3200" dirty="0"/>
          </a:p>
        </p:txBody>
      </p:sp>
      <p:sp>
        <p:nvSpPr>
          <p:cNvPr id="70" name="Oval 69"/>
          <p:cNvSpPr/>
          <p:nvPr/>
        </p:nvSpPr>
        <p:spPr>
          <a:xfrm>
            <a:off x="3638145" y="4416357"/>
            <a:ext cx="7256834" cy="2237361"/>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i="1" dirty="0" smtClean="0"/>
              <a:t>E. coli</a:t>
            </a:r>
            <a:endParaRPr lang="en-US" sz="4400" i="1" dirty="0"/>
          </a:p>
        </p:txBody>
      </p:sp>
      <p:sp>
        <p:nvSpPr>
          <p:cNvPr id="71" name="TextBox 70"/>
          <p:cNvSpPr txBox="1"/>
          <p:nvPr/>
        </p:nvSpPr>
        <p:spPr>
          <a:xfrm>
            <a:off x="8968902" y="5038928"/>
            <a:ext cx="474810" cy="369332"/>
          </a:xfrm>
          <a:prstGeom prst="rect">
            <a:avLst/>
          </a:prstGeom>
          <a:noFill/>
        </p:spPr>
        <p:txBody>
          <a:bodyPr wrap="none" rtlCol="0">
            <a:spAutoFit/>
          </a:bodyPr>
          <a:lstStyle/>
          <a:p>
            <a:r>
              <a:rPr lang="en-US" smtClean="0"/>
              <a:t>Aly</a:t>
            </a:r>
            <a:endParaRPr lang="en-US" dirty="0"/>
          </a:p>
        </p:txBody>
      </p:sp>
      <p:sp>
        <p:nvSpPr>
          <p:cNvPr id="72" name="TextBox 71"/>
          <p:cNvSpPr txBox="1"/>
          <p:nvPr/>
        </p:nvSpPr>
        <p:spPr>
          <a:xfrm>
            <a:off x="9121302" y="5502613"/>
            <a:ext cx="474810" cy="369332"/>
          </a:xfrm>
          <a:prstGeom prst="rect">
            <a:avLst/>
          </a:prstGeom>
          <a:noFill/>
        </p:spPr>
        <p:txBody>
          <a:bodyPr wrap="none" rtlCol="0">
            <a:spAutoFit/>
          </a:bodyPr>
          <a:lstStyle/>
          <a:p>
            <a:r>
              <a:rPr lang="en-US" dirty="0" err="1" smtClean="0"/>
              <a:t>Aly</a:t>
            </a:r>
            <a:endParaRPr lang="en-US" dirty="0"/>
          </a:p>
        </p:txBody>
      </p:sp>
      <p:sp>
        <p:nvSpPr>
          <p:cNvPr id="73" name="TextBox 72"/>
          <p:cNvSpPr txBox="1"/>
          <p:nvPr/>
        </p:nvSpPr>
        <p:spPr>
          <a:xfrm>
            <a:off x="8476034" y="5343728"/>
            <a:ext cx="474810" cy="369332"/>
          </a:xfrm>
          <a:prstGeom prst="rect">
            <a:avLst/>
          </a:prstGeom>
          <a:noFill/>
        </p:spPr>
        <p:txBody>
          <a:bodyPr wrap="none" rtlCol="0">
            <a:spAutoFit/>
          </a:bodyPr>
          <a:lstStyle/>
          <a:p>
            <a:r>
              <a:rPr lang="en-US" smtClean="0"/>
              <a:t>Aly</a:t>
            </a:r>
            <a:endParaRPr lang="en-US" dirty="0"/>
          </a:p>
        </p:txBody>
      </p:sp>
      <p:sp>
        <p:nvSpPr>
          <p:cNvPr id="74" name="TextBox 73"/>
          <p:cNvSpPr txBox="1"/>
          <p:nvPr/>
        </p:nvSpPr>
        <p:spPr>
          <a:xfrm>
            <a:off x="4235473" y="5285361"/>
            <a:ext cx="5017627" cy="369332"/>
          </a:xfrm>
          <a:prstGeom prst="rect">
            <a:avLst/>
          </a:prstGeom>
          <a:noFill/>
        </p:spPr>
        <p:txBody>
          <a:bodyPr wrap="square" rtlCol="0">
            <a:spAutoFit/>
          </a:bodyPr>
          <a:lstStyle/>
          <a:p>
            <a:r>
              <a:rPr lang="en-US" smtClean="0"/>
              <a:t>Aly</a:t>
            </a:r>
            <a:endParaRPr lang="en-US" dirty="0"/>
          </a:p>
        </p:txBody>
      </p:sp>
      <p:sp>
        <p:nvSpPr>
          <p:cNvPr id="75" name="TextBox 74"/>
          <p:cNvSpPr txBox="1"/>
          <p:nvPr/>
        </p:nvSpPr>
        <p:spPr>
          <a:xfrm>
            <a:off x="8176322" y="5691001"/>
            <a:ext cx="474810" cy="369332"/>
          </a:xfrm>
          <a:prstGeom prst="rect">
            <a:avLst/>
          </a:prstGeom>
          <a:noFill/>
        </p:spPr>
        <p:txBody>
          <a:bodyPr wrap="none" rtlCol="0">
            <a:spAutoFit/>
          </a:bodyPr>
          <a:lstStyle/>
          <a:p>
            <a:r>
              <a:rPr lang="en-US" dirty="0" err="1" smtClean="0"/>
              <a:t>Aly</a:t>
            </a:r>
            <a:endParaRPr lang="en-US" dirty="0"/>
          </a:p>
        </p:txBody>
      </p:sp>
      <p:sp>
        <p:nvSpPr>
          <p:cNvPr id="76" name="TextBox 75"/>
          <p:cNvSpPr txBox="1"/>
          <p:nvPr/>
        </p:nvSpPr>
        <p:spPr>
          <a:xfrm>
            <a:off x="9578502" y="4961107"/>
            <a:ext cx="627210" cy="369332"/>
          </a:xfrm>
          <a:prstGeom prst="rect">
            <a:avLst/>
          </a:prstGeom>
          <a:noFill/>
        </p:spPr>
        <p:txBody>
          <a:bodyPr wrap="square" rtlCol="0">
            <a:spAutoFit/>
          </a:bodyPr>
          <a:lstStyle/>
          <a:p>
            <a:r>
              <a:rPr lang="en-US" smtClean="0"/>
              <a:t>Aly</a:t>
            </a:r>
            <a:endParaRPr lang="en-US" dirty="0"/>
          </a:p>
        </p:txBody>
      </p:sp>
      <p:sp>
        <p:nvSpPr>
          <p:cNvPr id="77" name="TextBox 76"/>
          <p:cNvSpPr txBox="1"/>
          <p:nvPr/>
        </p:nvSpPr>
        <p:spPr>
          <a:xfrm flipH="1">
            <a:off x="7154694" y="4630366"/>
            <a:ext cx="2576208" cy="369332"/>
          </a:xfrm>
          <a:prstGeom prst="rect">
            <a:avLst/>
          </a:prstGeom>
          <a:noFill/>
        </p:spPr>
        <p:txBody>
          <a:bodyPr wrap="square" rtlCol="0">
            <a:spAutoFit/>
          </a:bodyPr>
          <a:lstStyle/>
          <a:p>
            <a:r>
              <a:rPr lang="en-US" smtClean="0"/>
              <a:t>Aly</a:t>
            </a:r>
            <a:endParaRPr lang="en-US" dirty="0"/>
          </a:p>
        </p:txBody>
      </p:sp>
      <p:sp>
        <p:nvSpPr>
          <p:cNvPr id="78" name="TextBox 77"/>
          <p:cNvSpPr txBox="1"/>
          <p:nvPr/>
        </p:nvSpPr>
        <p:spPr>
          <a:xfrm>
            <a:off x="6375084" y="4623722"/>
            <a:ext cx="474810" cy="369332"/>
          </a:xfrm>
          <a:prstGeom prst="rect">
            <a:avLst/>
          </a:prstGeom>
          <a:noFill/>
        </p:spPr>
        <p:txBody>
          <a:bodyPr wrap="none" rtlCol="0">
            <a:spAutoFit/>
          </a:bodyPr>
          <a:lstStyle/>
          <a:p>
            <a:r>
              <a:rPr lang="en-US" smtClean="0"/>
              <a:t>Aly</a:t>
            </a:r>
            <a:endParaRPr lang="en-US" dirty="0"/>
          </a:p>
        </p:txBody>
      </p:sp>
      <p:sp>
        <p:nvSpPr>
          <p:cNvPr id="79" name="TextBox 78"/>
          <p:cNvSpPr txBox="1"/>
          <p:nvPr/>
        </p:nvSpPr>
        <p:spPr>
          <a:xfrm>
            <a:off x="6147881" y="5998723"/>
            <a:ext cx="4362631" cy="369332"/>
          </a:xfrm>
          <a:prstGeom prst="rect">
            <a:avLst/>
          </a:prstGeom>
          <a:noFill/>
        </p:spPr>
        <p:txBody>
          <a:bodyPr wrap="square" rtlCol="0">
            <a:spAutoFit/>
          </a:bodyPr>
          <a:lstStyle/>
          <a:p>
            <a:r>
              <a:rPr lang="en-US" smtClean="0"/>
              <a:t>Aly</a:t>
            </a:r>
            <a:endParaRPr lang="en-US" dirty="0"/>
          </a:p>
        </p:txBody>
      </p:sp>
      <p:sp>
        <p:nvSpPr>
          <p:cNvPr id="80" name="TextBox 79"/>
          <p:cNvSpPr txBox="1"/>
          <p:nvPr/>
        </p:nvSpPr>
        <p:spPr>
          <a:xfrm flipH="1">
            <a:off x="5653392" y="4782766"/>
            <a:ext cx="2576208" cy="369332"/>
          </a:xfrm>
          <a:prstGeom prst="rect">
            <a:avLst/>
          </a:prstGeom>
          <a:noFill/>
        </p:spPr>
        <p:txBody>
          <a:bodyPr wrap="square" rtlCol="0">
            <a:spAutoFit/>
          </a:bodyPr>
          <a:lstStyle/>
          <a:p>
            <a:r>
              <a:rPr lang="en-US" smtClean="0"/>
              <a:t>Aly</a:t>
            </a:r>
            <a:endParaRPr lang="en-US" dirty="0"/>
          </a:p>
        </p:txBody>
      </p:sp>
      <p:sp>
        <p:nvSpPr>
          <p:cNvPr id="81" name="TextBox 80"/>
          <p:cNvSpPr txBox="1"/>
          <p:nvPr/>
        </p:nvSpPr>
        <p:spPr>
          <a:xfrm flipH="1">
            <a:off x="7764294" y="4682088"/>
            <a:ext cx="2576208" cy="369332"/>
          </a:xfrm>
          <a:prstGeom prst="rect">
            <a:avLst/>
          </a:prstGeom>
          <a:noFill/>
        </p:spPr>
        <p:txBody>
          <a:bodyPr wrap="square" rtlCol="0">
            <a:spAutoFit/>
          </a:bodyPr>
          <a:lstStyle/>
          <a:p>
            <a:r>
              <a:rPr lang="en-US" smtClean="0"/>
              <a:t>Aly</a:t>
            </a:r>
            <a:endParaRPr lang="en-US" dirty="0"/>
          </a:p>
        </p:txBody>
      </p:sp>
      <p:sp>
        <p:nvSpPr>
          <p:cNvPr id="82" name="TextBox 81"/>
          <p:cNvSpPr txBox="1"/>
          <p:nvPr/>
        </p:nvSpPr>
        <p:spPr>
          <a:xfrm flipH="1">
            <a:off x="7307094" y="4899496"/>
            <a:ext cx="2576208" cy="369332"/>
          </a:xfrm>
          <a:prstGeom prst="rect">
            <a:avLst/>
          </a:prstGeom>
          <a:noFill/>
        </p:spPr>
        <p:txBody>
          <a:bodyPr wrap="square" rtlCol="0">
            <a:spAutoFit/>
          </a:bodyPr>
          <a:lstStyle/>
          <a:p>
            <a:r>
              <a:rPr lang="en-US" dirty="0" err="1" smtClean="0"/>
              <a:t>Aly</a:t>
            </a:r>
            <a:endParaRPr lang="en-US" dirty="0"/>
          </a:p>
        </p:txBody>
      </p:sp>
      <p:sp>
        <p:nvSpPr>
          <p:cNvPr id="83" name="Oval 82"/>
          <p:cNvSpPr/>
          <p:nvPr/>
        </p:nvSpPr>
        <p:spPr>
          <a:xfrm>
            <a:off x="180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2057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2311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2565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2819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307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3327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3581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3835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4089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434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4597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4851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5105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5359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56134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588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6134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p:nvSpPr>
        <p:spPr>
          <a:xfrm>
            <a:off x="6388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6642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6896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715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7404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7658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7912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8166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842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8674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p:nvPr/>
        </p:nvSpPr>
        <p:spPr>
          <a:xfrm>
            <a:off x="8928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a:off x="9182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9436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9690100" y="4084536"/>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84431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848995" y="381641"/>
            <a:ext cx="8494012"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9pPr>
          </a:lstStyle>
          <a:p>
            <a:pPr algn="ctr"/>
            <a:r>
              <a:rPr lang="en-GB" altLang="en-US" sz="1452" b="1">
                <a:latin typeface="Arial" charset="0"/>
              </a:rPr>
              <a:t>Fig. 2 Development and functional characterization of the engineered Ag43-mediated Aly secretion system (N455+tSM0524 Aly) in E. coli ATCC8739.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4252" y="5943505"/>
            <a:ext cx="1227009" cy="6523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4631" y="1139161"/>
            <a:ext cx="7805619" cy="45739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2194631" y="5972308"/>
            <a:ext cx="3918652"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9pPr>
          </a:lstStyle>
          <a:p>
            <a:r>
              <a:rPr lang="en-GB" altLang="en-US" sz="1089" b="1">
                <a:latin typeface="Arial" charset="0"/>
              </a:rPr>
              <a:t>Adam J. Wargacki et al. Science 2012;335:308-313</a:t>
            </a:r>
          </a:p>
        </p:txBody>
      </p:sp>
      <p:sp>
        <p:nvSpPr>
          <p:cNvPr id="3077" name="Text Box 5"/>
          <p:cNvSpPr txBox="1">
            <a:spLocks noChangeArrowheads="1"/>
          </p:cNvSpPr>
          <p:nvPr/>
        </p:nvSpPr>
        <p:spPr bwMode="auto">
          <a:xfrm>
            <a:off x="1621451" y="6613175"/>
            <a:ext cx="4931078"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9pPr>
          </a:lstStyle>
          <a:p>
            <a:r>
              <a:rPr lang="en-GB" altLang="en-US" sz="907">
                <a:latin typeface="Arial" charset="0"/>
              </a:rPr>
              <a:t>Published by AAAS</a:t>
            </a:r>
          </a:p>
        </p:txBody>
      </p:sp>
    </p:spTree>
    <p:extLst>
      <p:ext uri="{BB962C8B-B14F-4D97-AF65-F5344CB8AC3E}">
        <p14:creationId xmlns:p14="http://schemas.microsoft.com/office/powerpoint/2010/main" val="3812408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009" y="365125"/>
            <a:ext cx="11139791" cy="1325563"/>
          </a:xfrm>
        </p:spPr>
        <p:txBody>
          <a:bodyPr>
            <a:normAutofit fontScale="90000"/>
          </a:bodyPr>
          <a:lstStyle/>
          <a:p>
            <a:r>
              <a:rPr lang="en-US" dirty="0" smtClean="0"/>
              <a:t>Making E. coli use alginate</a:t>
            </a:r>
            <a:br>
              <a:rPr lang="en-US" dirty="0" smtClean="0"/>
            </a:br>
            <a:r>
              <a:rPr lang="en-US" dirty="0" smtClean="0"/>
              <a:t>Problem 3: How do Alginate oligomers get back in?</a:t>
            </a:r>
            <a:endParaRPr lang="en-US" dirty="0"/>
          </a:p>
        </p:txBody>
      </p:sp>
      <p:sp>
        <p:nvSpPr>
          <p:cNvPr id="3" name="Content Placeholder 2"/>
          <p:cNvSpPr>
            <a:spLocks noGrp="1"/>
          </p:cNvSpPr>
          <p:nvPr>
            <p:ph idx="1"/>
          </p:nvPr>
        </p:nvSpPr>
        <p:spPr>
          <a:xfrm>
            <a:off x="214009" y="1785041"/>
            <a:ext cx="10515600" cy="2026528"/>
          </a:xfrm>
        </p:spPr>
        <p:txBody>
          <a:bodyPr>
            <a:normAutofit/>
          </a:bodyPr>
          <a:lstStyle/>
          <a:p>
            <a:r>
              <a:rPr lang="en-US" sz="3200" dirty="0" smtClean="0"/>
              <a:t>The </a:t>
            </a:r>
            <a:r>
              <a:rPr lang="en-US" sz="3200" dirty="0" err="1" smtClean="0"/>
              <a:t>Aly</a:t>
            </a:r>
            <a:r>
              <a:rPr lang="en-US" sz="3200" dirty="0" smtClean="0"/>
              <a:t> needs to get outside to degrade the Alginate, how is that going to happen?</a:t>
            </a:r>
          </a:p>
          <a:p>
            <a:r>
              <a:rPr lang="en-US" sz="3200" dirty="0" smtClean="0"/>
              <a:t>There is a microbe that can do anything!</a:t>
            </a:r>
          </a:p>
        </p:txBody>
      </p:sp>
      <p:sp>
        <p:nvSpPr>
          <p:cNvPr id="70" name="Oval 69"/>
          <p:cNvSpPr/>
          <p:nvPr/>
        </p:nvSpPr>
        <p:spPr>
          <a:xfrm>
            <a:off x="3629814" y="3811569"/>
            <a:ext cx="7256834" cy="2237361"/>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i="1" dirty="0" smtClean="0"/>
              <a:t>E. coli</a:t>
            </a:r>
            <a:endParaRPr lang="en-US" sz="4400" i="1" dirty="0"/>
          </a:p>
        </p:txBody>
      </p:sp>
      <p:sp>
        <p:nvSpPr>
          <p:cNvPr id="49" name="Oval 48"/>
          <p:cNvSpPr/>
          <p:nvPr/>
        </p:nvSpPr>
        <p:spPr>
          <a:xfrm>
            <a:off x="1803400" y="400880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2057400" y="400880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2311400" y="400880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2565400" y="400880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2692400" y="6107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2946400" y="6107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3200400" y="6107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2822644" y="556523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076644" y="556523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8505758" y="311386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759758" y="311386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9013758" y="3113863"/>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4851400" y="6361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5105400" y="6361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6604541" y="6361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6858541" y="636180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853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Bioethanol is really neat, but there’s concerns about obtaining it from food</a:t>
            </a:r>
            <a:endParaRPr lang="en-US" dirty="0"/>
          </a:p>
        </p:txBody>
      </p:sp>
      <p:sp>
        <p:nvSpPr>
          <p:cNvPr id="3" name="Content Placeholder 2"/>
          <p:cNvSpPr>
            <a:spLocks noGrp="1"/>
          </p:cNvSpPr>
          <p:nvPr>
            <p:ph idx="1"/>
          </p:nvPr>
        </p:nvSpPr>
        <p:spPr/>
        <p:txBody>
          <a:bodyPr/>
          <a:lstStyle/>
          <a:p>
            <a:r>
              <a:rPr lang="en-US" dirty="0" smtClean="0"/>
              <a:t>Usually obtained from corn &amp; sugarcane</a:t>
            </a:r>
          </a:p>
          <a:p>
            <a:r>
              <a:rPr lang="en-US" dirty="0" smtClean="0"/>
              <a:t>“Fuel vs Food” concern</a:t>
            </a:r>
          </a:p>
          <a:p>
            <a:r>
              <a:rPr lang="en-US" dirty="0" smtClean="0"/>
              <a:t>Economic issues</a:t>
            </a:r>
          </a:p>
          <a:p>
            <a:endParaRPr lang="en-US" dirty="0"/>
          </a:p>
          <a:p>
            <a:endParaRPr lang="en-US" dirty="0" smtClean="0"/>
          </a:p>
          <a:p>
            <a:r>
              <a:rPr lang="en-US" dirty="0" smtClean="0"/>
              <a:t>It would be advantageous to find another way…</a:t>
            </a:r>
          </a:p>
        </p:txBody>
      </p:sp>
      <p:grpSp>
        <p:nvGrpSpPr>
          <p:cNvPr id="4" name="Group 3"/>
          <p:cNvGrpSpPr/>
          <p:nvPr/>
        </p:nvGrpSpPr>
        <p:grpSpPr>
          <a:xfrm>
            <a:off x="6731642" y="2339185"/>
            <a:ext cx="5280653" cy="1788318"/>
            <a:chOff x="6731642" y="2339185"/>
            <a:chExt cx="5280653" cy="1788318"/>
          </a:xfrm>
        </p:grpSpPr>
        <p:pic>
          <p:nvPicPr>
            <p:cNvPr id="4102" name="Picture 6" descr="https://upload.wikimedia.org/wikipedia/commons/9/9e/Genetically_modified_cor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7180982" y="1889845"/>
              <a:ext cx="1788317" cy="268699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s://upload.wikimedia.org/wikipedia/commons/a/ae/Ca%C3%B1a_de_Azuca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8521" y="2339185"/>
              <a:ext cx="2483774" cy="178831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9073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5868" y="365125"/>
            <a:ext cx="10515600" cy="1325563"/>
          </a:xfrm>
        </p:spPr>
        <p:txBody>
          <a:bodyPr/>
          <a:lstStyle/>
          <a:p>
            <a:r>
              <a:rPr lang="en-US" dirty="0" smtClean="0"/>
              <a:t>Alginate = pectin (</a:t>
            </a:r>
            <a:r>
              <a:rPr lang="en-US" dirty="0" err="1" smtClean="0"/>
              <a:t>sorta</a:t>
            </a:r>
            <a:r>
              <a:rPr lang="en-US" dirty="0" smtClean="0"/>
              <a:t>)</a:t>
            </a:r>
            <a:endParaRPr lang="en-US" dirty="0"/>
          </a:p>
        </p:txBody>
      </p:sp>
      <p:sp>
        <p:nvSpPr>
          <p:cNvPr id="3" name="Content Placeholder 2"/>
          <p:cNvSpPr>
            <a:spLocks noGrp="1"/>
          </p:cNvSpPr>
          <p:nvPr>
            <p:ph idx="1"/>
          </p:nvPr>
        </p:nvSpPr>
        <p:spPr>
          <a:xfrm>
            <a:off x="838200" y="1825625"/>
            <a:ext cx="10515600" cy="2493456"/>
          </a:xfrm>
        </p:spPr>
        <p:txBody>
          <a:bodyPr/>
          <a:lstStyle/>
          <a:p>
            <a:r>
              <a:rPr lang="en-US" dirty="0" smtClean="0"/>
              <a:t>One alginate transporter system had been described but it is too complicated for engineering.</a:t>
            </a:r>
          </a:p>
          <a:p>
            <a:r>
              <a:rPr lang="en-US" dirty="0" smtClean="0"/>
              <a:t>Pectin transport systems are close…..</a:t>
            </a:r>
          </a:p>
          <a:p>
            <a:r>
              <a:rPr lang="en-US" dirty="0" smtClean="0"/>
              <a:t>One </a:t>
            </a:r>
            <a:r>
              <a:rPr lang="en-US" dirty="0" err="1" smtClean="0"/>
              <a:t>pectinolytic</a:t>
            </a:r>
            <a:r>
              <a:rPr lang="en-US" dirty="0" smtClean="0"/>
              <a:t> microbe is </a:t>
            </a:r>
            <a:r>
              <a:rPr lang="en-US" i="1" dirty="0" smtClean="0"/>
              <a:t>Vibrio </a:t>
            </a:r>
            <a:r>
              <a:rPr lang="en-US" i="1" dirty="0" err="1" smtClean="0"/>
              <a:t>splendidus</a:t>
            </a:r>
            <a:endParaRPr lang="en-US" i="1" dirty="0" smtClean="0"/>
          </a:p>
          <a:p>
            <a:r>
              <a:rPr lang="en-US" i="1" dirty="0" smtClean="0"/>
              <a:t>Let’s go to the library!</a:t>
            </a:r>
            <a:endParaRPr lang="en-US" i="1" dirty="0"/>
          </a:p>
        </p:txBody>
      </p:sp>
      <p:grpSp>
        <p:nvGrpSpPr>
          <p:cNvPr id="16" name="Group 15"/>
          <p:cNvGrpSpPr/>
          <p:nvPr/>
        </p:nvGrpSpPr>
        <p:grpSpPr>
          <a:xfrm>
            <a:off x="136188" y="3694517"/>
            <a:ext cx="11625345" cy="3103042"/>
            <a:chOff x="136188" y="3694517"/>
            <a:chExt cx="11625345" cy="3103042"/>
          </a:xfrm>
        </p:grpSpPr>
        <p:sp>
          <p:nvSpPr>
            <p:cNvPr id="4" name="TextBox 3"/>
            <p:cNvSpPr txBox="1"/>
            <p:nvPr/>
          </p:nvSpPr>
          <p:spPr>
            <a:xfrm>
              <a:off x="136188" y="4511640"/>
              <a:ext cx="2762655" cy="830997"/>
            </a:xfrm>
            <a:prstGeom prst="rect">
              <a:avLst/>
            </a:prstGeom>
            <a:noFill/>
          </p:spPr>
          <p:txBody>
            <a:bodyPr wrap="square" rtlCol="0">
              <a:spAutoFit/>
            </a:bodyPr>
            <a:lstStyle/>
            <a:p>
              <a:r>
                <a:rPr lang="en-US" sz="2400" i="1" dirty="0"/>
                <a:t>Vibrio </a:t>
              </a:r>
              <a:r>
                <a:rPr lang="en-US" sz="2400" i="1" dirty="0" err="1" smtClean="0"/>
                <a:t>splendidus</a:t>
              </a:r>
              <a:endParaRPr lang="en-US" sz="2400" i="1" dirty="0" smtClean="0"/>
            </a:p>
            <a:p>
              <a:pPr algn="ctr"/>
              <a:r>
                <a:rPr lang="en-US" sz="2400" i="1" dirty="0" smtClean="0"/>
                <a:t>library</a:t>
              </a:r>
              <a:endParaRPr lang="en-US" sz="2400" i="1" dirty="0"/>
            </a:p>
          </p:txBody>
        </p:sp>
        <p:sp>
          <p:nvSpPr>
            <p:cNvPr id="5" name="Oval 4"/>
            <p:cNvSpPr/>
            <p:nvPr/>
          </p:nvSpPr>
          <p:spPr>
            <a:xfrm>
              <a:off x="2306852" y="6013130"/>
              <a:ext cx="2304058" cy="674956"/>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smtClean="0"/>
                <a:t>E. coli</a:t>
              </a:r>
              <a:endParaRPr lang="en-US" sz="2800" i="1" dirty="0"/>
            </a:p>
          </p:txBody>
        </p:sp>
        <p:cxnSp>
          <p:nvCxnSpPr>
            <p:cNvPr id="7" name="Straight Arrow Connector 6"/>
            <p:cNvCxnSpPr/>
            <p:nvPr/>
          </p:nvCxnSpPr>
          <p:spPr>
            <a:xfrm>
              <a:off x="1673156" y="5315608"/>
              <a:ext cx="856034" cy="62257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038928" y="6350608"/>
              <a:ext cx="525293"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940358" y="5043233"/>
              <a:ext cx="2292294" cy="1754326"/>
            </a:xfrm>
            <a:prstGeom prst="rect">
              <a:avLst/>
            </a:prstGeom>
            <a:noFill/>
          </p:spPr>
          <p:txBody>
            <a:bodyPr wrap="none" rtlCol="0">
              <a:spAutoFit/>
            </a:bodyPr>
            <a:lstStyle/>
            <a:p>
              <a:r>
                <a:rPr lang="en-US" sz="3600" dirty="0" smtClean="0"/>
                <a:t>Growth on </a:t>
              </a:r>
            </a:p>
            <a:p>
              <a:r>
                <a:rPr lang="en-US" sz="3600" dirty="0" smtClean="0"/>
                <a:t>Alginate</a:t>
              </a:r>
            </a:p>
            <a:p>
              <a:r>
                <a:rPr lang="en-US" sz="3600" dirty="0" smtClean="0"/>
                <a:t>oligomers</a:t>
              </a:r>
              <a:endParaRPr lang="en-US" sz="3600" dirty="0"/>
            </a:p>
          </p:txBody>
        </p:sp>
        <p:cxnSp>
          <p:nvCxnSpPr>
            <p:cNvPr id="12" name="Straight Arrow Connector 11"/>
            <p:cNvCxnSpPr/>
            <p:nvPr/>
          </p:nvCxnSpPr>
          <p:spPr>
            <a:xfrm>
              <a:off x="8171235" y="6350608"/>
              <a:ext cx="719847"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114628" y="3694517"/>
              <a:ext cx="2646905" cy="3046988"/>
            </a:xfrm>
            <a:prstGeom prst="rect">
              <a:avLst/>
            </a:prstGeom>
            <a:noFill/>
          </p:spPr>
          <p:txBody>
            <a:bodyPr wrap="square" rtlCol="0">
              <a:spAutoFit/>
            </a:bodyPr>
            <a:lstStyle/>
            <a:p>
              <a:r>
                <a:rPr lang="en-US" sz="2400" dirty="0" smtClean="0"/>
                <a:t>~40 kb piece of DNA</a:t>
              </a:r>
            </a:p>
            <a:p>
              <a:endParaRPr lang="en-US" sz="2400" dirty="0"/>
            </a:p>
            <a:p>
              <a:pPr marL="342900" indent="-342900">
                <a:buAutoNum type="arabicPeriod"/>
              </a:pPr>
              <a:r>
                <a:rPr lang="en-US" sz="2400" dirty="0" smtClean="0"/>
                <a:t>Transporters for alginate</a:t>
              </a:r>
            </a:p>
            <a:p>
              <a:pPr marL="342900" indent="-342900">
                <a:buAutoNum type="arabicPeriod"/>
              </a:pPr>
              <a:r>
                <a:rPr lang="en-US" sz="2400" dirty="0" smtClean="0"/>
                <a:t>Genes that could break down alginate</a:t>
              </a:r>
              <a:endParaRPr lang="en-US" sz="2400" dirty="0"/>
            </a:p>
          </p:txBody>
        </p:sp>
      </p:grpSp>
    </p:spTree>
    <p:extLst>
      <p:ext uri="{BB962C8B-B14F-4D97-AF65-F5344CB8AC3E}">
        <p14:creationId xmlns:p14="http://schemas.microsoft.com/office/powerpoint/2010/main" val="1897050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64991" y="6205612"/>
            <a:ext cx="1227009" cy="6523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436" y="311285"/>
            <a:ext cx="11136193" cy="58125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2136265" y="6531806"/>
            <a:ext cx="3918652"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9pPr>
          </a:lstStyle>
          <a:p>
            <a:r>
              <a:rPr lang="en-GB" altLang="en-US" sz="1089" b="1" dirty="0">
                <a:latin typeface="Arial" charset="0"/>
              </a:rPr>
              <a:t>Adam J. </a:t>
            </a:r>
            <a:r>
              <a:rPr lang="en-GB" altLang="en-US" sz="1089" b="1" dirty="0" err="1">
                <a:latin typeface="Arial" charset="0"/>
              </a:rPr>
              <a:t>Wargacki</a:t>
            </a:r>
            <a:r>
              <a:rPr lang="en-GB" altLang="en-US" sz="1089" b="1" dirty="0">
                <a:latin typeface="Arial" charset="0"/>
              </a:rPr>
              <a:t> et al. Science 2012;335:308-313</a:t>
            </a:r>
          </a:p>
        </p:txBody>
      </p:sp>
    </p:spTree>
    <p:extLst>
      <p:ext uri="{BB962C8B-B14F-4D97-AF65-F5344CB8AC3E}">
        <p14:creationId xmlns:p14="http://schemas.microsoft.com/office/powerpoint/2010/main" val="6517647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644" y="1673157"/>
            <a:ext cx="11848290" cy="4401205"/>
          </a:xfrm>
          <a:prstGeom prst="rect">
            <a:avLst/>
          </a:prstGeom>
          <a:noFill/>
        </p:spPr>
        <p:txBody>
          <a:bodyPr wrap="square" rtlCol="0">
            <a:spAutoFit/>
          </a:bodyPr>
          <a:lstStyle/>
          <a:p>
            <a:pPr algn="ctr"/>
            <a:r>
              <a:rPr lang="en-US" sz="4000" dirty="0" smtClean="0"/>
              <a:t>“our </a:t>
            </a:r>
            <a:r>
              <a:rPr lang="en-US" sz="4000" dirty="0"/>
              <a:t>CBP-enabling microbial platform for conversion of marine biomass would be complementary to and synergistic with microbial platforms that will be developed for </a:t>
            </a:r>
            <a:r>
              <a:rPr lang="en-US" sz="4000" b="1" i="1" dirty="0" err="1"/>
              <a:t>lignocellulosic</a:t>
            </a:r>
            <a:r>
              <a:rPr lang="en-US" sz="4000" b="1" i="1" dirty="0"/>
              <a:t> </a:t>
            </a:r>
            <a:r>
              <a:rPr lang="en-US" sz="4000" b="1" i="1" dirty="0" err="1"/>
              <a:t>feedstocks</a:t>
            </a:r>
            <a:r>
              <a:rPr lang="en-US" sz="4000" dirty="0"/>
              <a:t>, contributing toward a broad effort to realize production of renewable fuels and commodity chemical compounds from sustainable biomass resources</a:t>
            </a:r>
            <a:r>
              <a:rPr lang="en-US" sz="4000" dirty="0" smtClean="0"/>
              <a:t>.”</a:t>
            </a:r>
            <a:endParaRPr lang="en-US" sz="4000" dirty="0"/>
          </a:p>
        </p:txBody>
      </p:sp>
      <p:sp>
        <p:nvSpPr>
          <p:cNvPr id="3" name="Title 1"/>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Why Dal </a:t>
            </a:r>
            <a:r>
              <a:rPr lang="en-US" dirty="0" err="1" smtClean="0"/>
              <a:t>iGEM</a:t>
            </a:r>
            <a:r>
              <a:rPr lang="en-US" dirty="0" smtClean="0"/>
              <a:t> thinks it’s cool:</a:t>
            </a:r>
            <a:endParaRPr lang="en-US" dirty="0"/>
          </a:p>
        </p:txBody>
      </p:sp>
    </p:spTree>
    <p:extLst>
      <p:ext uri="{BB962C8B-B14F-4D97-AF65-F5344CB8AC3E}">
        <p14:creationId xmlns:p14="http://schemas.microsoft.com/office/powerpoint/2010/main" val="505781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There’s a lot of buzz about producing it from </a:t>
            </a:r>
            <a:r>
              <a:rPr lang="en-US" i="1" dirty="0" smtClean="0"/>
              <a:t>inedible</a:t>
            </a:r>
            <a:r>
              <a:rPr lang="en-US" dirty="0" smtClean="0"/>
              <a:t> lignocellulose.</a:t>
            </a:r>
            <a:endParaRPr lang="en-US" dirty="0"/>
          </a:p>
        </p:txBody>
      </p:sp>
      <p:sp>
        <p:nvSpPr>
          <p:cNvPr id="3" name="Content Placeholder 2"/>
          <p:cNvSpPr>
            <a:spLocks noGrp="1"/>
          </p:cNvSpPr>
          <p:nvPr>
            <p:ph idx="1"/>
          </p:nvPr>
        </p:nvSpPr>
        <p:spPr/>
        <p:txBody>
          <a:bodyPr/>
          <a:lstStyle/>
          <a:p>
            <a:r>
              <a:rPr lang="en-US" i="1" dirty="0" smtClean="0"/>
              <a:t>Lignocellulose: “Dry plant matter”</a:t>
            </a:r>
          </a:p>
          <a:p>
            <a:r>
              <a:rPr lang="en-US" dirty="0" smtClean="0"/>
              <a:t>Consists of:</a:t>
            </a:r>
          </a:p>
          <a:p>
            <a:pPr lvl="1"/>
            <a:r>
              <a:rPr lang="en-US" dirty="0" smtClean="0"/>
              <a:t>Carbohydrate polymers (cellulose, hemicellulose, </a:t>
            </a:r>
            <a:r>
              <a:rPr lang="en-US" dirty="0" err="1" smtClean="0"/>
              <a:t>etc</a:t>
            </a:r>
            <a:r>
              <a:rPr lang="en-US" dirty="0" smtClean="0"/>
              <a:t>)</a:t>
            </a:r>
          </a:p>
          <a:p>
            <a:pPr lvl="1"/>
            <a:r>
              <a:rPr lang="en-US" dirty="0" smtClean="0"/>
              <a:t>Lignin</a:t>
            </a:r>
            <a:endParaRPr lang="en-US" dirty="0"/>
          </a:p>
          <a:p>
            <a:r>
              <a:rPr lang="en-US" dirty="0" smtClean="0"/>
              <a:t>Examples:</a:t>
            </a:r>
          </a:p>
          <a:p>
            <a:pPr lvl="1"/>
            <a:r>
              <a:rPr lang="en-US" dirty="0" smtClean="0"/>
              <a:t>Corn stalks</a:t>
            </a:r>
          </a:p>
          <a:p>
            <a:pPr lvl="1"/>
            <a:r>
              <a:rPr lang="en-US" dirty="0" smtClean="0"/>
              <a:t>Sugarcane pulp</a:t>
            </a:r>
          </a:p>
          <a:p>
            <a:pPr lvl="1"/>
            <a:r>
              <a:rPr lang="en-US" dirty="0" smtClean="0"/>
              <a:t>Straw</a:t>
            </a:r>
          </a:p>
          <a:p>
            <a:pPr lvl="1"/>
            <a:r>
              <a:rPr lang="en-US" dirty="0" smtClean="0"/>
              <a:t>Saw/paper mill waste</a:t>
            </a:r>
          </a:p>
          <a:p>
            <a:pPr lvl="1"/>
            <a:r>
              <a:rPr lang="en-US" dirty="0" err="1" smtClean="0"/>
              <a:t>etc</a:t>
            </a:r>
            <a:endParaRPr lang="en-US" dirty="0" smtClean="0"/>
          </a:p>
        </p:txBody>
      </p:sp>
      <p:pic>
        <p:nvPicPr>
          <p:cNvPr id="5124" name="Picture 4" descr="https://upload.wikimedia.org/wikipedia/commons/5/56/Iznaga-Bagas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16925" y="4001294"/>
            <a:ext cx="3455035" cy="2591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8560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authors push the use of </a:t>
            </a:r>
            <a:r>
              <a:rPr lang="en-US" dirty="0" smtClean="0">
                <a:solidFill>
                  <a:schemeClr val="accent6">
                    <a:lumMod val="50000"/>
                  </a:schemeClr>
                </a:solidFill>
              </a:rPr>
              <a:t>seaweed.</a:t>
            </a:r>
            <a:endParaRPr lang="en-US" dirty="0">
              <a:solidFill>
                <a:schemeClr val="accent6">
                  <a:lumMod val="50000"/>
                </a:schemeClr>
              </a:solidFill>
            </a:endParaRPr>
          </a:p>
        </p:txBody>
      </p:sp>
      <p:sp>
        <p:nvSpPr>
          <p:cNvPr id="3" name="Content Placeholder 2"/>
          <p:cNvSpPr>
            <a:spLocks noGrp="1"/>
          </p:cNvSpPr>
          <p:nvPr>
            <p:ph idx="1"/>
          </p:nvPr>
        </p:nvSpPr>
        <p:spPr/>
        <p:txBody>
          <a:bodyPr/>
          <a:lstStyle/>
          <a:p>
            <a:r>
              <a:rPr lang="en-US" dirty="0" smtClean="0"/>
              <a:t>‘Brown </a:t>
            </a:r>
            <a:r>
              <a:rPr lang="en-US" dirty="0" err="1" smtClean="0"/>
              <a:t>macroalgae</a:t>
            </a:r>
            <a:r>
              <a:rPr lang="en-US" dirty="0" smtClean="0"/>
              <a:t>’ has several advantages as a feedstock:</a:t>
            </a:r>
          </a:p>
          <a:p>
            <a:pPr lvl="1"/>
            <a:r>
              <a:rPr lang="en-US" dirty="0" smtClean="0"/>
              <a:t>Does not require arable land</a:t>
            </a:r>
          </a:p>
          <a:p>
            <a:pPr lvl="1"/>
            <a:r>
              <a:rPr lang="en-US" dirty="0" smtClean="0"/>
              <a:t>Does not require fresh water</a:t>
            </a:r>
          </a:p>
          <a:p>
            <a:pPr lvl="1"/>
            <a:r>
              <a:rPr lang="en-US" dirty="0" smtClean="0"/>
              <a:t>Does not require fertilizer</a:t>
            </a:r>
          </a:p>
          <a:p>
            <a:pPr lvl="1"/>
            <a:r>
              <a:rPr lang="en-US" dirty="0" smtClean="0"/>
              <a:t>No ‘food vs fuel’ economic impact</a:t>
            </a:r>
          </a:p>
          <a:p>
            <a:pPr lvl="1"/>
            <a:r>
              <a:rPr lang="en-US" dirty="0" smtClean="0"/>
              <a:t>Does not contain lignin (less energy intensive processing)</a:t>
            </a:r>
          </a:p>
          <a:p>
            <a:pPr lvl="1"/>
            <a:endParaRPr lang="en-US" dirty="0"/>
          </a:p>
          <a:p>
            <a:pPr lvl="1"/>
            <a:endParaRPr lang="en-US" dirty="0" smtClean="0"/>
          </a:p>
          <a:p>
            <a:endParaRPr lang="en-US" dirty="0"/>
          </a:p>
        </p:txBody>
      </p:sp>
      <p:pic>
        <p:nvPicPr>
          <p:cNvPr id="6148" name="Picture 4" descr="10 - IMG 20150824 20224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15924" y="2359025"/>
            <a:ext cx="2669676" cy="3599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985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68300"/>
            <a:ext cx="10515600" cy="5808663"/>
          </a:xfrm>
        </p:spPr>
        <p:txBody>
          <a:bodyPr/>
          <a:lstStyle/>
          <a:p>
            <a:r>
              <a:rPr lang="en-US" dirty="0" smtClean="0"/>
              <a:t>The most abundant sugars in brown seaweed are:</a:t>
            </a:r>
            <a:br>
              <a:rPr lang="en-US" dirty="0" smtClean="0"/>
            </a:br>
            <a:endParaRPr lang="en-US" dirty="0" smtClean="0"/>
          </a:p>
          <a:p>
            <a:pPr lvl="1"/>
            <a:r>
              <a:rPr lang="en-US" dirty="0" smtClean="0"/>
              <a:t>Glucan</a:t>
            </a:r>
          </a:p>
          <a:p>
            <a:pPr marL="457200" lvl="1" indent="0">
              <a:buNone/>
            </a:pPr>
            <a:r>
              <a:rPr lang="en-US" sz="1800" dirty="0" smtClean="0"/>
              <a:t>Polymers of glucose, </a:t>
            </a:r>
            <a:r>
              <a:rPr lang="en-US" sz="1800" dirty="0" err="1" smtClean="0"/>
              <a:t>i.e</a:t>
            </a:r>
            <a:r>
              <a:rPr lang="en-US" sz="1800" dirty="0" smtClean="0"/>
              <a:t>:</a:t>
            </a:r>
            <a:endParaRPr lang="en-US" sz="1800" dirty="0"/>
          </a:p>
          <a:p>
            <a:pPr lvl="1"/>
            <a:endParaRPr lang="en-US" dirty="0" smtClean="0"/>
          </a:p>
          <a:p>
            <a:pPr marL="457200" lvl="1" indent="0">
              <a:buNone/>
            </a:pPr>
            <a:endParaRPr lang="en-GB" dirty="0" smtClean="0"/>
          </a:p>
          <a:p>
            <a:pPr marL="457200" lvl="1" indent="0">
              <a:buNone/>
            </a:pPr>
            <a:endParaRPr lang="en-US" dirty="0"/>
          </a:p>
          <a:p>
            <a:pPr lvl="1"/>
            <a:r>
              <a:rPr lang="en-US" dirty="0" smtClean="0"/>
              <a:t>Mannitol</a:t>
            </a:r>
          </a:p>
          <a:p>
            <a:pPr marL="457200" lvl="1" indent="0">
              <a:buNone/>
            </a:pPr>
            <a:r>
              <a:rPr lang="en-US" sz="1800" dirty="0" smtClean="0"/>
              <a:t>Reduced mannose</a:t>
            </a:r>
            <a:endParaRPr lang="en-US" sz="1800" dirty="0"/>
          </a:p>
          <a:p>
            <a:pPr lvl="1"/>
            <a:endParaRPr lang="en-US" dirty="0" smtClean="0"/>
          </a:p>
          <a:p>
            <a:pPr marL="457200" lvl="1" indent="0">
              <a:buNone/>
            </a:pPr>
            <a:endParaRPr lang="en-US" dirty="0"/>
          </a:p>
          <a:p>
            <a:pPr marL="457200" lvl="1" indent="0">
              <a:buNone/>
            </a:pPr>
            <a:endParaRPr lang="en-US" dirty="0"/>
          </a:p>
          <a:p>
            <a:pPr lvl="1"/>
            <a:r>
              <a:rPr lang="en-US" dirty="0" smtClean="0"/>
              <a:t>Alginate</a:t>
            </a:r>
          </a:p>
          <a:p>
            <a:pPr marL="457200" lvl="1" indent="0">
              <a:buNone/>
            </a:pPr>
            <a:r>
              <a:rPr lang="en-US" sz="1800" dirty="0" smtClean="0"/>
              <a:t>Polymers of </a:t>
            </a:r>
            <a:r>
              <a:rPr lang="el-GR" sz="1800" dirty="0" smtClean="0"/>
              <a:t>α-</a:t>
            </a:r>
            <a:r>
              <a:rPr lang="en-US" sz="1800" dirty="0" smtClean="0"/>
              <a:t>L-</a:t>
            </a:r>
            <a:r>
              <a:rPr lang="en-US" sz="1800" dirty="0" err="1" smtClean="0"/>
              <a:t>guluronate</a:t>
            </a:r>
            <a:r>
              <a:rPr lang="en-US" sz="1800" dirty="0" smtClean="0"/>
              <a:t> (G) and </a:t>
            </a:r>
            <a:r>
              <a:rPr lang="el-GR" sz="1800" dirty="0"/>
              <a:t>β-</a:t>
            </a:r>
            <a:r>
              <a:rPr lang="en-US" sz="1800" dirty="0"/>
              <a:t>D-</a:t>
            </a:r>
            <a:r>
              <a:rPr lang="en-US" sz="1800" dirty="0" err="1"/>
              <a:t>mannuronate</a:t>
            </a:r>
            <a:r>
              <a:rPr lang="en-US" sz="1800" dirty="0"/>
              <a:t> </a:t>
            </a:r>
            <a:r>
              <a:rPr lang="en-US" sz="1800" dirty="0" smtClean="0"/>
              <a:t>(M)</a:t>
            </a:r>
            <a:endParaRPr lang="en-US" dirty="0" smtClean="0"/>
          </a:p>
        </p:txBody>
      </p:sp>
      <p:grpSp>
        <p:nvGrpSpPr>
          <p:cNvPr id="12" name="Group 11"/>
          <p:cNvGrpSpPr/>
          <p:nvPr/>
        </p:nvGrpSpPr>
        <p:grpSpPr>
          <a:xfrm>
            <a:off x="2998787" y="641350"/>
            <a:ext cx="3193638" cy="2220913"/>
            <a:chOff x="2998787" y="641350"/>
            <a:chExt cx="3193638" cy="2220913"/>
          </a:xfrm>
        </p:grpSpPr>
        <p:graphicFrame>
          <p:nvGraphicFramePr>
            <p:cNvPr id="4" name="Object 3"/>
            <p:cNvGraphicFramePr>
              <a:graphicFrameLocks noChangeAspect="1"/>
            </p:cNvGraphicFramePr>
            <p:nvPr>
              <p:extLst>
                <p:ext uri="{D42A27DB-BD31-4B8C-83A1-F6EECF244321}">
                  <p14:modId xmlns:p14="http://schemas.microsoft.com/office/powerpoint/2010/main" val="4038186677"/>
                </p:ext>
              </p:extLst>
            </p:nvPr>
          </p:nvGraphicFramePr>
          <p:xfrm>
            <a:off x="2998787" y="641350"/>
            <a:ext cx="2854325" cy="2220913"/>
          </p:xfrm>
          <a:graphic>
            <a:graphicData uri="http://schemas.openxmlformats.org/presentationml/2006/ole">
              <mc:AlternateContent xmlns:mc="http://schemas.openxmlformats.org/markup-compatibility/2006">
                <mc:Choice xmlns:v="urn:schemas-microsoft-com:vml" Requires="v">
                  <p:oleObj spid="_x0000_s1057" name="CS ChemDraw Drawing" r:id="rId3" imgW="2855008" imgH="2221490" progId="ChemDraw.Document.6.0">
                    <p:embed/>
                  </p:oleObj>
                </mc:Choice>
                <mc:Fallback>
                  <p:oleObj name="CS ChemDraw Drawing" r:id="rId3" imgW="2855008" imgH="2221490" progId="ChemDraw.Document.6.0">
                    <p:embed/>
                    <p:pic>
                      <p:nvPicPr>
                        <p:cNvPr id="0" name=""/>
                        <p:cNvPicPr/>
                        <p:nvPr/>
                      </p:nvPicPr>
                      <p:blipFill>
                        <a:blip r:embed="rId4"/>
                        <a:stretch>
                          <a:fillRect/>
                        </a:stretch>
                      </p:blipFill>
                      <p:spPr>
                        <a:xfrm>
                          <a:off x="2998787" y="641350"/>
                          <a:ext cx="2854325" cy="2220913"/>
                        </a:xfrm>
                        <a:prstGeom prst="rect">
                          <a:avLst/>
                        </a:prstGeom>
                      </p:spPr>
                    </p:pic>
                  </p:oleObj>
                </mc:Fallback>
              </mc:AlternateContent>
            </a:graphicData>
          </a:graphic>
        </p:graphicFrame>
        <p:sp>
          <p:nvSpPr>
            <p:cNvPr id="6" name="TextBox 5"/>
            <p:cNvSpPr txBox="1"/>
            <p:nvPr/>
          </p:nvSpPr>
          <p:spPr>
            <a:xfrm>
              <a:off x="5161374" y="2069068"/>
              <a:ext cx="1031051" cy="369332"/>
            </a:xfrm>
            <a:prstGeom prst="rect">
              <a:avLst/>
            </a:prstGeom>
            <a:noFill/>
          </p:spPr>
          <p:txBody>
            <a:bodyPr wrap="none" rtlCol="0">
              <a:spAutoFit/>
            </a:bodyPr>
            <a:lstStyle/>
            <a:p>
              <a:r>
                <a:rPr lang="en-US" dirty="0" smtClean="0"/>
                <a:t>Cellulose</a:t>
              </a:r>
              <a:endParaRPr lang="en-US" dirty="0"/>
            </a:p>
          </p:txBody>
        </p:sp>
      </p:grpSp>
      <p:graphicFrame>
        <p:nvGraphicFramePr>
          <p:cNvPr id="7" name="Object 6"/>
          <p:cNvGraphicFramePr>
            <a:graphicFrameLocks noChangeAspect="1"/>
          </p:cNvGraphicFramePr>
          <p:nvPr>
            <p:extLst>
              <p:ext uri="{D42A27DB-BD31-4B8C-83A1-F6EECF244321}">
                <p14:modId xmlns:p14="http://schemas.microsoft.com/office/powerpoint/2010/main" val="2677000498"/>
              </p:ext>
            </p:extLst>
          </p:nvPr>
        </p:nvGraphicFramePr>
        <p:xfrm>
          <a:off x="2579686" y="2542144"/>
          <a:ext cx="3097213" cy="2020887"/>
        </p:xfrm>
        <a:graphic>
          <a:graphicData uri="http://schemas.openxmlformats.org/presentationml/2006/ole">
            <mc:AlternateContent xmlns:mc="http://schemas.openxmlformats.org/markup-compatibility/2006">
              <mc:Choice xmlns:v="urn:schemas-microsoft-com:vml" Requires="v">
                <p:oleObj spid="_x0000_s1058" name="CS ChemDraw Drawing" r:id="rId5" imgW="3097693" imgH="2020166" progId="ChemDraw.Document.6.0">
                  <p:embed/>
                </p:oleObj>
              </mc:Choice>
              <mc:Fallback>
                <p:oleObj name="CS ChemDraw Drawing" r:id="rId5" imgW="3097693" imgH="2020166" progId="ChemDraw.Document.6.0">
                  <p:embed/>
                  <p:pic>
                    <p:nvPicPr>
                      <p:cNvPr id="0" name=""/>
                      <p:cNvPicPr/>
                      <p:nvPr/>
                    </p:nvPicPr>
                    <p:blipFill>
                      <a:blip r:embed="rId6"/>
                      <a:stretch>
                        <a:fillRect/>
                      </a:stretch>
                    </p:blipFill>
                    <p:spPr>
                      <a:xfrm>
                        <a:off x="2579686" y="2542144"/>
                        <a:ext cx="3097213" cy="2020887"/>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334681844"/>
              </p:ext>
            </p:extLst>
          </p:nvPr>
        </p:nvGraphicFramePr>
        <p:xfrm>
          <a:off x="6564711" y="3272631"/>
          <a:ext cx="4945326" cy="4057650"/>
        </p:xfrm>
        <a:graphic>
          <a:graphicData uri="http://schemas.openxmlformats.org/presentationml/2006/ole">
            <mc:AlternateContent xmlns:mc="http://schemas.openxmlformats.org/markup-compatibility/2006">
              <mc:Choice xmlns:v="urn:schemas-microsoft-com:vml" Requires="v">
                <p:oleObj spid="_x0000_s1059" name="CS ChemDraw Drawing" r:id="rId7" imgW="3794110" imgH="3112510" progId="ChemDraw.Document.6.0">
                  <p:embed/>
                </p:oleObj>
              </mc:Choice>
              <mc:Fallback>
                <p:oleObj name="CS ChemDraw Drawing" r:id="rId7" imgW="3794110" imgH="3112510" progId="ChemDraw.Document.6.0">
                  <p:embed/>
                  <p:pic>
                    <p:nvPicPr>
                      <p:cNvPr id="0" name=""/>
                      <p:cNvPicPr/>
                      <p:nvPr/>
                    </p:nvPicPr>
                    <p:blipFill>
                      <a:blip r:embed="rId8"/>
                      <a:stretch>
                        <a:fillRect/>
                      </a:stretch>
                    </p:blipFill>
                    <p:spPr>
                      <a:xfrm>
                        <a:off x="6564711" y="3272631"/>
                        <a:ext cx="4945326" cy="4057650"/>
                      </a:xfrm>
                      <a:prstGeom prst="rect">
                        <a:avLst/>
                      </a:prstGeom>
                    </p:spPr>
                  </p:pic>
                </p:oleObj>
              </mc:Fallback>
            </mc:AlternateContent>
          </a:graphicData>
        </a:graphic>
      </p:graphicFrame>
    </p:spTree>
    <p:extLst>
      <p:ext uri="{BB962C8B-B14F-4D97-AF65-F5344CB8AC3E}">
        <p14:creationId xmlns:p14="http://schemas.microsoft.com/office/powerpoint/2010/main" val="3712044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2" end="1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Catabolism of mannitol into ethanol generates excess reducing equivalents</a:t>
            </a:r>
            <a:endParaRPr lang="en-US" dirty="0"/>
          </a:p>
        </p:txBody>
      </p:sp>
      <p:sp>
        <p:nvSpPr>
          <p:cNvPr id="3" name="Content Placeholder 2"/>
          <p:cNvSpPr>
            <a:spLocks noGrp="1"/>
          </p:cNvSpPr>
          <p:nvPr>
            <p:ph idx="1"/>
          </p:nvPr>
        </p:nvSpPr>
        <p:spPr/>
        <p:txBody>
          <a:bodyPr/>
          <a:lstStyle/>
          <a:p>
            <a:r>
              <a:rPr lang="en-GB" dirty="0" smtClean="0"/>
              <a:t>This unbalances the redox environment</a:t>
            </a:r>
          </a:p>
          <a:p>
            <a:r>
              <a:rPr lang="en-GB" dirty="0" smtClean="0"/>
              <a:t>Mannitol catabolism is only possible under conditions where electrons can be dumped away (i.e. micro-aerobic conditions)</a:t>
            </a:r>
            <a:endParaRPr lang="en-US" dirty="0"/>
          </a:p>
        </p:txBody>
      </p:sp>
      <p:sp>
        <p:nvSpPr>
          <p:cNvPr id="4" name="Title 1"/>
          <p:cNvSpPr txBox="1">
            <a:spLocks/>
          </p:cNvSpPr>
          <p:nvPr/>
        </p:nvSpPr>
        <p:spPr>
          <a:xfrm>
            <a:off x="838200" y="33623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t>Catabolism of Alginate would </a:t>
            </a:r>
            <a:r>
              <a:rPr lang="en-GB" b="1" i="1" dirty="0" smtClean="0">
                <a:solidFill>
                  <a:srgbClr val="FF0000"/>
                </a:solidFill>
              </a:rPr>
              <a:t>consume</a:t>
            </a:r>
            <a:r>
              <a:rPr lang="en-GB" dirty="0" smtClean="0"/>
              <a:t> two reducing equivalents</a:t>
            </a:r>
            <a:endParaRPr lang="en-US" dirty="0"/>
          </a:p>
        </p:txBody>
      </p:sp>
      <p:sp>
        <p:nvSpPr>
          <p:cNvPr id="5" name="Content Placeholder 2"/>
          <p:cNvSpPr txBox="1">
            <a:spLocks/>
          </p:cNvSpPr>
          <p:nvPr/>
        </p:nvSpPr>
        <p:spPr>
          <a:xfrm>
            <a:off x="838200" y="4822825"/>
            <a:ext cx="10515600" cy="10318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This can be used as the electron dump for mannitol catabolism!</a:t>
            </a:r>
            <a:endParaRPr lang="en-US" dirty="0"/>
          </a:p>
        </p:txBody>
      </p:sp>
    </p:spTree>
    <p:extLst>
      <p:ext uri="{BB962C8B-B14F-4D97-AF65-F5344CB8AC3E}">
        <p14:creationId xmlns:p14="http://schemas.microsoft.com/office/powerpoint/2010/main" val="1902567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GB" dirty="0" smtClean="0"/>
              <a:t>They can do this because of the enzyme </a:t>
            </a:r>
            <a:r>
              <a:rPr lang="en-GB" i="1" dirty="0" smtClean="0"/>
              <a:t>alginate </a:t>
            </a:r>
            <a:r>
              <a:rPr lang="en-GB" i="1" dirty="0" err="1" smtClean="0"/>
              <a:t>lysase</a:t>
            </a:r>
            <a:r>
              <a:rPr lang="en-GB" i="1" dirty="0" smtClean="0"/>
              <a:t> (</a:t>
            </a:r>
            <a:r>
              <a:rPr lang="en-GB" dirty="0" smtClean="0"/>
              <a:t>Aly), which breaks up the polymer into smaller pieces (oligomers).</a:t>
            </a:r>
          </a:p>
          <a:p>
            <a:pPr marL="0" indent="0">
              <a:buNone/>
            </a:pPr>
            <a:r>
              <a:rPr lang="en-GB" dirty="0" smtClean="0"/>
              <a:t> </a:t>
            </a:r>
            <a:endParaRPr lang="en-US" dirty="0"/>
          </a:p>
        </p:txBody>
      </p:sp>
      <p:sp>
        <p:nvSpPr>
          <p:cNvPr id="5" name="Title 4"/>
          <p:cNvSpPr>
            <a:spLocks noGrp="1"/>
          </p:cNvSpPr>
          <p:nvPr>
            <p:ph type="title"/>
          </p:nvPr>
        </p:nvSpPr>
        <p:spPr/>
        <p:txBody>
          <a:bodyPr/>
          <a:lstStyle/>
          <a:p>
            <a:r>
              <a:rPr lang="en-GB" dirty="0" smtClean="0"/>
              <a:t>There are micro-organisms that digest alginate</a:t>
            </a:r>
            <a:endParaRPr lang="en-US" dirty="0"/>
          </a:p>
        </p:txBody>
      </p:sp>
      <p:grpSp>
        <p:nvGrpSpPr>
          <p:cNvPr id="2" name="Group 1"/>
          <p:cNvGrpSpPr/>
          <p:nvPr/>
        </p:nvGrpSpPr>
        <p:grpSpPr>
          <a:xfrm>
            <a:off x="1803400" y="3403600"/>
            <a:ext cx="8140700" cy="2531269"/>
            <a:chOff x="1803400" y="3403600"/>
            <a:chExt cx="8140700" cy="2531269"/>
          </a:xfrm>
        </p:grpSpPr>
        <p:sp>
          <p:nvSpPr>
            <p:cNvPr id="6" name="Oval 5"/>
            <p:cNvSpPr/>
            <p:nvPr/>
          </p:nvSpPr>
          <p:spPr>
            <a:xfrm>
              <a:off x="1803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057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311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565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819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073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327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581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835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4089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343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597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851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105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5359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6134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880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6134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388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642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6896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7150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404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658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912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166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8420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8674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8928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9182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9436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9690100" y="34036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803400" y="498157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057400" y="498157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311400" y="498157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565400" y="498157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692400" y="5426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6400" y="5426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200400" y="5426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581400" y="498157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3835400" y="498157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4089400" y="498157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343400" y="498157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597400" y="4981575"/>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4851400" y="5680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105400" y="5680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5359400" y="5680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5613400" y="5680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5880100" y="5299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6134100" y="5299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6388100" y="5299869"/>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6642100" y="478710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6896100" y="478710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7150100" y="478710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7404100" y="478710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7658100" y="478710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7912100" y="478710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8166100" y="514826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8420100" y="514826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8674100" y="514826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8928100" y="514826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9182100" y="558323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9436100" y="558323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9690100" y="558323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Down Arrow 69"/>
            <p:cNvSpPr/>
            <p:nvPr/>
          </p:nvSpPr>
          <p:spPr>
            <a:xfrm>
              <a:off x="5505450" y="3855441"/>
              <a:ext cx="469900" cy="917973"/>
            </a:xfrm>
            <a:prstGeom prst="downArrow">
              <a:avLst>
                <a:gd name="adj1" fmla="val 50000"/>
                <a:gd name="adj2" fmla="val 5270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5826163" y="4037687"/>
              <a:ext cx="1069937" cy="553998"/>
            </a:xfrm>
            <a:prstGeom prst="rect">
              <a:avLst/>
            </a:prstGeom>
          </p:spPr>
          <p:txBody>
            <a:bodyPr wrap="square">
              <a:spAutoFit/>
            </a:bodyPr>
            <a:lstStyle/>
            <a:p>
              <a:r>
                <a:rPr lang="en-GB" sz="3000" i="1" dirty="0" smtClean="0"/>
                <a:t>(</a:t>
              </a:r>
              <a:r>
                <a:rPr lang="en-GB" sz="3000" dirty="0" smtClean="0"/>
                <a:t>Aly)</a:t>
              </a:r>
              <a:endParaRPr lang="en-US" sz="3000" dirty="0"/>
            </a:p>
          </p:txBody>
        </p:sp>
      </p:grpSp>
    </p:spTree>
    <p:extLst>
      <p:ext uri="{BB962C8B-B14F-4D97-AF65-F5344CB8AC3E}">
        <p14:creationId xmlns:p14="http://schemas.microsoft.com/office/powerpoint/2010/main" val="3621493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012825"/>
            <a:ext cx="10515600" cy="4351338"/>
          </a:xfrm>
        </p:spPr>
        <p:txBody>
          <a:bodyPr/>
          <a:lstStyle/>
          <a:p>
            <a:r>
              <a:rPr lang="en-GB" dirty="0" smtClean="0"/>
              <a:t>The oligomers are then broken down by another enzyme, </a:t>
            </a:r>
            <a:r>
              <a:rPr lang="en-GB" dirty="0" err="1" smtClean="0"/>
              <a:t>oligoalginate</a:t>
            </a:r>
            <a:r>
              <a:rPr lang="en-GB" dirty="0" smtClean="0"/>
              <a:t> </a:t>
            </a:r>
            <a:r>
              <a:rPr lang="en-GB" dirty="0" err="1" smtClean="0"/>
              <a:t>lysase</a:t>
            </a:r>
            <a:r>
              <a:rPr lang="en-GB" dirty="0" smtClean="0"/>
              <a:t> (</a:t>
            </a:r>
            <a:r>
              <a:rPr lang="en-GB" dirty="0" err="1" smtClean="0"/>
              <a:t>Oal</a:t>
            </a:r>
            <a:r>
              <a:rPr lang="en-GB" dirty="0"/>
              <a:t>) to form </a:t>
            </a:r>
            <a:r>
              <a:rPr lang="en-GB" sz="2000" dirty="0"/>
              <a:t>4-deoxy- L -</a:t>
            </a:r>
            <a:r>
              <a:rPr lang="en-GB" sz="2000" dirty="0" smtClean="0"/>
              <a:t>erythro-5-hexoseulose </a:t>
            </a:r>
            <a:r>
              <a:rPr lang="en-GB" sz="2000" dirty="0" err="1" smtClean="0"/>
              <a:t>uronate</a:t>
            </a:r>
            <a:endParaRPr lang="en-US" sz="2000" dirty="0"/>
          </a:p>
        </p:txBody>
      </p:sp>
      <p:grpSp>
        <p:nvGrpSpPr>
          <p:cNvPr id="37" name="Group 36"/>
          <p:cNvGrpSpPr/>
          <p:nvPr/>
        </p:nvGrpSpPr>
        <p:grpSpPr>
          <a:xfrm>
            <a:off x="2755900" y="2048088"/>
            <a:ext cx="5930900" cy="836201"/>
            <a:chOff x="1943100" y="3107532"/>
            <a:chExt cx="8140700" cy="1147762"/>
          </a:xfrm>
        </p:grpSpPr>
        <p:sp>
          <p:nvSpPr>
            <p:cNvPr id="4" name="Oval 3"/>
            <p:cNvSpPr/>
            <p:nvPr/>
          </p:nvSpPr>
          <p:spPr>
            <a:xfrm>
              <a:off x="1943100" y="33020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197100" y="33020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451100" y="33020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705100" y="33020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832100" y="3747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086100" y="3747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340100" y="3747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721100" y="33020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975100" y="33020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4229100" y="33020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483100" y="33020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4737100" y="3302000"/>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991100" y="4001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245100" y="4001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499100" y="4001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753100" y="4001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019800" y="3620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273800" y="3620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527800" y="3620294"/>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6781800" y="310753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7035800" y="310753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289800" y="310753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7543800" y="310753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7797800" y="310753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8051800" y="310753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305800" y="346868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8559800" y="346868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813800" y="346868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9067800" y="3468687"/>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9321800" y="390366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9575800" y="390366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9829800" y="3903662"/>
              <a:ext cx="254000" cy="25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Down Arrow 37"/>
          <p:cNvSpPr/>
          <p:nvPr/>
        </p:nvSpPr>
        <p:spPr>
          <a:xfrm>
            <a:off x="5389247" y="3055143"/>
            <a:ext cx="469900" cy="917973"/>
          </a:xfrm>
          <a:prstGeom prst="downArrow">
            <a:avLst>
              <a:gd name="adj1" fmla="val 50000"/>
              <a:gd name="adj2" fmla="val 5270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0" name="Object 39"/>
          <p:cNvGraphicFramePr>
            <a:graphicFrameLocks noChangeAspect="1"/>
          </p:cNvGraphicFramePr>
          <p:nvPr>
            <p:extLst>
              <p:ext uri="{D42A27DB-BD31-4B8C-83A1-F6EECF244321}">
                <p14:modId xmlns:p14="http://schemas.microsoft.com/office/powerpoint/2010/main" val="294226738"/>
              </p:ext>
            </p:extLst>
          </p:nvPr>
        </p:nvGraphicFramePr>
        <p:xfrm>
          <a:off x="3773683" y="3188494"/>
          <a:ext cx="3548289" cy="2677516"/>
        </p:xfrm>
        <a:graphic>
          <a:graphicData uri="http://schemas.openxmlformats.org/presentationml/2006/ole">
            <mc:AlternateContent xmlns:mc="http://schemas.openxmlformats.org/markup-compatibility/2006">
              <mc:Choice xmlns:v="urn:schemas-microsoft-com:vml" Requires="v">
                <p:oleObj spid="_x0000_s2059" name="CS ChemDraw Drawing" r:id="rId3" imgW="2678195" imgH="2020166" progId="ChemDraw.Document.6.0">
                  <p:embed/>
                </p:oleObj>
              </mc:Choice>
              <mc:Fallback>
                <p:oleObj name="CS ChemDraw Drawing" r:id="rId3" imgW="2678195" imgH="2020166" progId="ChemDraw.Document.6.0">
                  <p:embed/>
                  <p:pic>
                    <p:nvPicPr>
                      <p:cNvPr id="0" name=""/>
                      <p:cNvPicPr/>
                      <p:nvPr/>
                    </p:nvPicPr>
                    <p:blipFill>
                      <a:blip r:embed="rId4"/>
                      <a:stretch>
                        <a:fillRect/>
                      </a:stretch>
                    </p:blipFill>
                    <p:spPr>
                      <a:xfrm>
                        <a:off x="3773683" y="3188494"/>
                        <a:ext cx="3548289" cy="2677516"/>
                      </a:xfrm>
                      <a:prstGeom prst="rect">
                        <a:avLst/>
                      </a:prstGeom>
                    </p:spPr>
                  </p:pic>
                </p:oleObj>
              </mc:Fallback>
            </mc:AlternateContent>
          </a:graphicData>
        </a:graphic>
      </p:graphicFrame>
      <p:sp>
        <p:nvSpPr>
          <p:cNvPr id="41" name="TextBox 40"/>
          <p:cNvSpPr txBox="1"/>
          <p:nvPr/>
        </p:nvSpPr>
        <p:spPr>
          <a:xfrm>
            <a:off x="5090893" y="5304184"/>
            <a:ext cx="1075936" cy="461665"/>
          </a:xfrm>
          <a:prstGeom prst="rect">
            <a:avLst/>
          </a:prstGeom>
          <a:noFill/>
        </p:spPr>
        <p:txBody>
          <a:bodyPr wrap="none" rtlCol="0">
            <a:spAutoFit/>
          </a:bodyPr>
          <a:lstStyle/>
          <a:p>
            <a:r>
              <a:rPr lang="en-GB" sz="2400" b="1" dirty="0" smtClean="0"/>
              <a:t>‘DEHU’</a:t>
            </a:r>
            <a:endParaRPr lang="en-US" sz="2400" b="1" dirty="0"/>
          </a:p>
        </p:txBody>
      </p:sp>
      <p:sp>
        <p:nvSpPr>
          <p:cNvPr id="42" name="Rectangle 41"/>
          <p:cNvSpPr/>
          <p:nvPr/>
        </p:nvSpPr>
        <p:spPr>
          <a:xfrm>
            <a:off x="5756635" y="3235721"/>
            <a:ext cx="647934" cy="369332"/>
          </a:xfrm>
          <a:prstGeom prst="rect">
            <a:avLst/>
          </a:prstGeom>
        </p:spPr>
        <p:txBody>
          <a:bodyPr wrap="none">
            <a:spAutoFit/>
          </a:bodyPr>
          <a:lstStyle/>
          <a:p>
            <a:r>
              <a:rPr lang="en-GB" i="1" dirty="0" smtClean="0"/>
              <a:t>(</a:t>
            </a:r>
            <a:r>
              <a:rPr lang="en-GB" i="1" dirty="0" err="1" smtClean="0"/>
              <a:t>Oal</a:t>
            </a:r>
            <a:r>
              <a:rPr lang="en-GB" dirty="0" smtClean="0"/>
              <a:t>)</a:t>
            </a:r>
            <a:endParaRPr lang="en-US" dirty="0"/>
          </a:p>
        </p:txBody>
      </p:sp>
    </p:spTree>
    <p:extLst>
      <p:ext uri="{BB962C8B-B14F-4D97-AF65-F5344CB8AC3E}">
        <p14:creationId xmlns:p14="http://schemas.microsoft.com/office/powerpoint/2010/main" val="732673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82825"/>
            <a:ext cx="10515600" cy="4351338"/>
          </a:xfrm>
        </p:spPr>
        <p:txBody>
          <a:bodyPr/>
          <a:lstStyle/>
          <a:p>
            <a:r>
              <a:rPr lang="en-GB" dirty="0" smtClean="0"/>
              <a:t>DEH Reductase (</a:t>
            </a:r>
            <a:r>
              <a:rPr lang="en-GB" dirty="0" err="1" smtClean="0"/>
              <a:t>DehR</a:t>
            </a:r>
            <a:r>
              <a:rPr lang="en-GB" dirty="0" smtClean="0"/>
              <a:t>) then converts DEHU into 2-keto-3-deoxy-gluconate (‘KDG’).</a:t>
            </a:r>
            <a:endParaRPr lang="en-US" dirty="0"/>
          </a:p>
        </p:txBody>
      </p:sp>
      <p:grpSp>
        <p:nvGrpSpPr>
          <p:cNvPr id="11" name="Group 10"/>
          <p:cNvGrpSpPr/>
          <p:nvPr/>
        </p:nvGrpSpPr>
        <p:grpSpPr>
          <a:xfrm>
            <a:off x="2152368" y="2048019"/>
            <a:ext cx="7396031" cy="2677516"/>
            <a:chOff x="744482" y="1475808"/>
            <a:chExt cx="7396031" cy="2677516"/>
          </a:xfrm>
        </p:grpSpPr>
        <p:graphicFrame>
          <p:nvGraphicFramePr>
            <p:cNvPr id="4" name="Object 3"/>
            <p:cNvGraphicFramePr>
              <a:graphicFrameLocks noChangeAspect="1"/>
            </p:cNvGraphicFramePr>
            <p:nvPr>
              <p:extLst>
                <p:ext uri="{D42A27DB-BD31-4B8C-83A1-F6EECF244321}">
                  <p14:modId xmlns:p14="http://schemas.microsoft.com/office/powerpoint/2010/main" val="118981198"/>
                </p:ext>
              </p:extLst>
            </p:nvPr>
          </p:nvGraphicFramePr>
          <p:xfrm>
            <a:off x="838200" y="1475808"/>
            <a:ext cx="3548289" cy="2677516"/>
          </p:xfrm>
          <a:graphic>
            <a:graphicData uri="http://schemas.openxmlformats.org/presentationml/2006/ole">
              <mc:AlternateContent xmlns:mc="http://schemas.openxmlformats.org/markup-compatibility/2006">
                <mc:Choice xmlns:v="urn:schemas-microsoft-com:vml" Requires="v">
                  <p:oleObj spid="_x0000_s3090" name="CS ChemDraw Drawing" r:id="rId3" imgW="2678195" imgH="2020166" progId="ChemDraw.Document.6.0">
                    <p:embed/>
                  </p:oleObj>
                </mc:Choice>
                <mc:Fallback>
                  <p:oleObj name="CS ChemDraw Drawing" r:id="rId3" imgW="2678195" imgH="2020166" progId="ChemDraw.Document.6.0">
                    <p:embed/>
                    <p:pic>
                      <p:nvPicPr>
                        <p:cNvPr id="0" name=""/>
                        <p:cNvPicPr/>
                        <p:nvPr/>
                      </p:nvPicPr>
                      <p:blipFill>
                        <a:blip r:embed="rId4"/>
                        <a:stretch>
                          <a:fillRect/>
                        </a:stretch>
                      </p:blipFill>
                      <p:spPr>
                        <a:xfrm>
                          <a:off x="838200" y="1475808"/>
                          <a:ext cx="3548289" cy="2677516"/>
                        </a:xfrm>
                        <a:prstGeom prst="rect">
                          <a:avLst/>
                        </a:prstGeom>
                      </p:spPr>
                    </p:pic>
                  </p:oleObj>
                </mc:Fallback>
              </mc:AlternateContent>
            </a:graphicData>
          </a:graphic>
        </p:graphicFrame>
        <p:sp>
          <p:nvSpPr>
            <p:cNvPr id="6" name="Rectangle 5"/>
            <p:cNvSpPr/>
            <p:nvPr/>
          </p:nvSpPr>
          <p:spPr>
            <a:xfrm>
              <a:off x="4062522" y="2386283"/>
              <a:ext cx="822661" cy="369332"/>
            </a:xfrm>
            <a:prstGeom prst="rect">
              <a:avLst/>
            </a:prstGeom>
          </p:spPr>
          <p:txBody>
            <a:bodyPr wrap="none">
              <a:spAutoFit/>
            </a:bodyPr>
            <a:lstStyle/>
            <a:p>
              <a:r>
                <a:rPr lang="en-GB" i="1" dirty="0" smtClean="0"/>
                <a:t>(</a:t>
              </a:r>
              <a:r>
                <a:rPr lang="en-GB" i="1" dirty="0" err="1" smtClean="0"/>
                <a:t>DehR</a:t>
              </a:r>
              <a:r>
                <a:rPr lang="en-GB" dirty="0" smtClean="0"/>
                <a:t>)</a:t>
              </a:r>
              <a:endParaRPr lang="en-US" dirty="0"/>
            </a:p>
          </p:txBody>
        </p:sp>
        <p:cxnSp>
          <p:nvCxnSpPr>
            <p:cNvPr id="8" name="Straight Arrow Connector 7"/>
            <p:cNvCxnSpPr/>
            <p:nvPr/>
          </p:nvCxnSpPr>
          <p:spPr>
            <a:xfrm>
              <a:off x="3999812" y="2755615"/>
              <a:ext cx="1038897" cy="0"/>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3011774812"/>
                </p:ext>
              </p:extLst>
            </p:nvPr>
          </p:nvGraphicFramePr>
          <p:xfrm>
            <a:off x="4449199" y="1475808"/>
            <a:ext cx="3691314" cy="2677516"/>
          </p:xfrm>
          <a:graphic>
            <a:graphicData uri="http://schemas.openxmlformats.org/presentationml/2006/ole">
              <mc:AlternateContent xmlns:mc="http://schemas.openxmlformats.org/markup-compatibility/2006">
                <mc:Choice xmlns:v="urn:schemas-microsoft-com:vml" Requires="v">
                  <p:oleObj spid="_x0000_s3091" name="CS ChemDraw Drawing" r:id="rId5" imgW="2786536" imgH="2020166" progId="ChemDraw.Document.6.0">
                    <p:embed/>
                  </p:oleObj>
                </mc:Choice>
                <mc:Fallback>
                  <p:oleObj name="CS ChemDraw Drawing" r:id="rId5" imgW="2786536" imgH="2020166" progId="ChemDraw.Document.6.0">
                    <p:embed/>
                    <p:pic>
                      <p:nvPicPr>
                        <p:cNvPr id="0" name=""/>
                        <p:cNvPicPr/>
                        <p:nvPr/>
                      </p:nvPicPr>
                      <p:blipFill>
                        <a:blip r:embed="rId6"/>
                        <a:stretch>
                          <a:fillRect/>
                        </a:stretch>
                      </p:blipFill>
                      <p:spPr>
                        <a:xfrm>
                          <a:off x="4449199" y="1475808"/>
                          <a:ext cx="3691314" cy="2677516"/>
                        </a:xfrm>
                        <a:prstGeom prst="rect">
                          <a:avLst/>
                        </a:prstGeom>
                      </p:spPr>
                    </p:pic>
                  </p:oleObj>
                </mc:Fallback>
              </mc:AlternateContent>
            </a:graphicData>
          </a:graphic>
        </p:graphicFrame>
        <p:sp>
          <p:nvSpPr>
            <p:cNvPr id="10" name="TextBox 9"/>
            <p:cNvSpPr txBox="1"/>
            <p:nvPr/>
          </p:nvSpPr>
          <p:spPr>
            <a:xfrm>
              <a:off x="744482" y="2570949"/>
              <a:ext cx="833883" cy="369332"/>
            </a:xfrm>
            <a:prstGeom prst="rect">
              <a:avLst/>
            </a:prstGeom>
            <a:noFill/>
          </p:spPr>
          <p:txBody>
            <a:bodyPr wrap="none" rtlCol="0">
              <a:spAutoFit/>
            </a:bodyPr>
            <a:lstStyle/>
            <a:p>
              <a:r>
                <a:rPr lang="en-GB" dirty="0" smtClean="0"/>
                <a:t>H</a:t>
              </a:r>
              <a:r>
                <a:rPr lang="en-GB" baseline="-25000" dirty="0" smtClean="0"/>
                <a:t>2</a:t>
              </a:r>
              <a:r>
                <a:rPr lang="en-GB" dirty="0" smtClean="0"/>
                <a:t>O   +</a:t>
              </a:r>
              <a:endParaRPr lang="en-US" dirty="0"/>
            </a:p>
          </p:txBody>
        </p:sp>
      </p:grpSp>
      <p:sp>
        <p:nvSpPr>
          <p:cNvPr id="13" name="TextBox 12"/>
          <p:cNvSpPr txBox="1"/>
          <p:nvPr/>
        </p:nvSpPr>
        <p:spPr>
          <a:xfrm>
            <a:off x="7251336" y="4026927"/>
            <a:ext cx="902811" cy="461665"/>
          </a:xfrm>
          <a:prstGeom prst="rect">
            <a:avLst/>
          </a:prstGeom>
          <a:noFill/>
        </p:spPr>
        <p:txBody>
          <a:bodyPr wrap="none" rtlCol="0">
            <a:spAutoFit/>
          </a:bodyPr>
          <a:lstStyle/>
          <a:p>
            <a:r>
              <a:rPr lang="en-GB" sz="2400" b="1" dirty="0" smtClean="0"/>
              <a:t>‘KDG’</a:t>
            </a:r>
            <a:endParaRPr lang="en-US" sz="2400" b="1" dirty="0"/>
          </a:p>
        </p:txBody>
      </p:sp>
      <p:sp>
        <p:nvSpPr>
          <p:cNvPr id="14" name="Title 1"/>
          <p:cNvSpPr>
            <a:spLocks noGrp="1"/>
          </p:cNvSpPr>
          <p:nvPr>
            <p:ph type="title"/>
          </p:nvPr>
        </p:nvSpPr>
        <p:spPr>
          <a:xfrm>
            <a:off x="838200" y="4840713"/>
            <a:ext cx="10515600" cy="1325563"/>
          </a:xfrm>
        </p:spPr>
        <p:txBody>
          <a:bodyPr/>
          <a:lstStyle/>
          <a:p>
            <a:r>
              <a:rPr lang="en-GB" dirty="0" smtClean="0"/>
              <a:t>KDG can then be metabolized into </a:t>
            </a:r>
            <a:r>
              <a:rPr lang="en-GB" b="1" dirty="0" smtClean="0"/>
              <a:t>ethanol</a:t>
            </a:r>
            <a:r>
              <a:rPr lang="en-GB" dirty="0" smtClean="0"/>
              <a:t> through the </a:t>
            </a:r>
            <a:r>
              <a:rPr lang="en-GB" dirty="0" err="1" smtClean="0"/>
              <a:t>Entner-Doudoroff</a:t>
            </a:r>
            <a:r>
              <a:rPr lang="en-GB" dirty="0" smtClean="0"/>
              <a:t> pathway.</a:t>
            </a:r>
            <a:endParaRPr lang="en-US" dirty="0"/>
          </a:p>
        </p:txBody>
      </p:sp>
    </p:spTree>
    <p:extLst>
      <p:ext uri="{BB962C8B-B14F-4D97-AF65-F5344CB8AC3E}">
        <p14:creationId xmlns:p14="http://schemas.microsoft.com/office/powerpoint/2010/main" val="156951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233</TotalTime>
  <Words>1308</Words>
  <Application>Microsoft Office PowerPoint</Application>
  <PresentationFormat>Widescreen</PresentationFormat>
  <Paragraphs>146</Paragraphs>
  <Slides>22</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Arial</vt:lpstr>
      <vt:lpstr>Calibri</vt:lpstr>
      <vt:lpstr>Calibri Light</vt:lpstr>
      <vt:lpstr>msgothic</vt:lpstr>
      <vt:lpstr>Symbol</vt:lpstr>
      <vt:lpstr>Wingdings</vt:lpstr>
      <vt:lpstr>office theme</vt:lpstr>
      <vt:lpstr>CS ChemDraw Drawing</vt:lpstr>
      <vt:lpstr>An Engineered Microbial Platform for Direct Biofuel Production from Brown Macroalgae</vt:lpstr>
      <vt:lpstr>Bioethanol is really neat, but there’s concerns about obtaining it from food</vt:lpstr>
      <vt:lpstr>There’s a lot of buzz about producing it from inedible lignocellulose.</vt:lpstr>
      <vt:lpstr>The authors push the use of seaweed.</vt:lpstr>
      <vt:lpstr>PowerPoint Presentation</vt:lpstr>
      <vt:lpstr>Catabolism of mannitol into ethanol generates excess reducing equivalents</vt:lpstr>
      <vt:lpstr>There are micro-organisms that digest alginate</vt:lpstr>
      <vt:lpstr>PowerPoint Presentation</vt:lpstr>
      <vt:lpstr>KDG can then be metabolized into ethanol through the Entner-Doudoroff pathway.</vt:lpstr>
      <vt:lpstr>Current known alginate-metabolizing organisms are not fit for industrial conditions.</vt:lpstr>
      <vt:lpstr>Making E. coli use alginate Problem 1: Pick an enzyme</vt:lpstr>
      <vt:lpstr>Making E. coli use alginate Problem 2: How does the Aly get out?</vt:lpstr>
      <vt:lpstr>The Sec pathway (general)</vt:lpstr>
      <vt:lpstr>PowerPoint Presentation</vt:lpstr>
      <vt:lpstr>Type 5 secretion</vt:lpstr>
      <vt:lpstr>Type V secretion</vt:lpstr>
      <vt:lpstr>Making E. coli use alginate Problem 2: How does the Aly get out?</vt:lpstr>
      <vt:lpstr>PowerPoint Presentation</vt:lpstr>
      <vt:lpstr>Making E. coli use alginate Problem 3: How do Alginate oligomers get back in?</vt:lpstr>
      <vt:lpstr>Alginate = pectin (sorta)</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Engineered Microbial Platform for Direct Biofuel Production from Brown Macroalgae</dc:title>
  <dc:creator>Mostafa</dc:creator>
  <cp:lastModifiedBy>Mostafa</cp:lastModifiedBy>
  <cp:revision>21</cp:revision>
  <dcterms:created xsi:type="dcterms:W3CDTF">2016-06-15T16:22:41Z</dcterms:created>
  <dcterms:modified xsi:type="dcterms:W3CDTF">2016-06-17T16:44:43Z</dcterms:modified>
</cp:coreProperties>
</file>